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mic Sans MS" panose="030F0902030302020204" pitchFamily="66" charset="0"/>
      <p:regular r:id="rId26"/>
      <p:bold r:id="rId27"/>
    </p:embeddedFont>
    <p:embeddedFont>
      <p:font typeface="Dancing Script" panose="03080600040507000D00" pitchFamily="66" charset="0"/>
      <p:regular r:id="rId28"/>
      <p:bold r:id="rId29"/>
    </p:embeddedFont>
    <p:embeddedFont>
      <p:font typeface="Impact" panose="020B0806030902050204" pitchFamily="34" charset="0"/>
      <p:regular r:id="rId30"/>
    </p:embeddedFont>
    <p:embeddedFont>
      <p:font typeface="Josefin Sans" pitchFamily="2" charset="0"/>
      <p:regular r:id="rId31"/>
      <p:bold r:id="rId32"/>
      <p:italic r:id="rId33"/>
      <p:boldItalic r:id="rId34"/>
    </p:embeddedFont>
    <p:embeddedFont>
      <p:font typeface="Permanent Marker" panose="02000000000000000000" pitchFamily="2" charset="0"/>
      <p:regular r:id="rId35"/>
    </p:embeddedFont>
    <p:embeddedFont>
      <p:font typeface="Trebuchet MS" panose="020B070302020209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D246E3-0357-4F30-86AE-11B66FA1FFDB}">
  <a:tblStyle styleId="{43D246E3-0357-4F30-86AE-11B66FA1FF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646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970a77ab2_1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4970a77ab2_1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970a77ab2_1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4970a77ab2_1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970a77ab2_1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4970a77ab2_1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970a77ab2_1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g4970a77ab2_12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g4970a77ab2_12_79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970a77ab2_1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4970a77ab2_1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970a77ab2_1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g4970a77ab2_12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g4970a77ab2_12_47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970a77ab2_1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4970a77ab2_1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970a77ab2_1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4970a77ab2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9746cf4b3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49746cf4b3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296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8" name="Google Shape;51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30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" name="Google Shape;145;p6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970a77ab2_1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g4970a77ab2_12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g4970a77ab2_12_15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70a77ab2_1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4970a77ab2_1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970a77ab2_1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4970a77ab2_1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970a77ab2_1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4970a77ab2_1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93700" y="5046662"/>
            <a:ext cx="1155700" cy="1157287"/>
          </a:xfrm>
          <a:prstGeom prst="ellipse">
            <a:avLst/>
          </a:prstGeom>
          <a:solidFill>
            <a:srgbClr val="F378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3"/>
          <p:cNvGrpSpPr/>
          <p:nvPr/>
        </p:nvGrpSpPr>
        <p:grpSpPr>
          <a:xfrm>
            <a:off x="7664450" y="279400"/>
            <a:ext cx="4090961" cy="5921917"/>
            <a:chOff x="0" y="0"/>
            <a:chExt cx="2147483647" cy="2147483647"/>
          </a:xfrm>
        </p:grpSpPr>
        <p:sp>
          <p:nvSpPr>
            <p:cNvPr id="21" name="Google Shape;21;p3"/>
            <p:cNvSpPr/>
            <p:nvPr/>
          </p:nvSpPr>
          <p:spPr>
            <a:xfrm>
              <a:off x="1035496402" y="1871761821"/>
              <a:ext cx="377410589" cy="260721660"/>
            </a:xfrm>
            <a:prstGeom prst="ellipse">
              <a:avLst/>
            </a:prstGeom>
            <a:solidFill>
              <a:srgbClr val="A698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466678365" y="1797761668"/>
              <a:ext cx="305377667" cy="210960091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1174726147"/>
              <a:ext cx="328240134" cy="22675387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21870036" y="1104911971"/>
              <a:ext cx="313130662" cy="216315991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990453930" y="993155868"/>
              <a:ext cx="364422111" cy="251748997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207937729" y="882047371"/>
              <a:ext cx="342333127" cy="236489910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5959929" y="299651582"/>
              <a:ext cx="224261253" cy="154923491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74103706" y="163124178"/>
              <a:ext cx="128950864" cy="8908145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4629410" y="220253292"/>
              <a:ext cx="142966852" cy="98763935"/>
            </a:xfrm>
            <a:prstGeom prst="ellipse">
              <a:avLst/>
            </a:prstGeom>
            <a:solidFill>
              <a:srgbClr val="FBCD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5784090" y="154410559"/>
              <a:ext cx="297147186" cy="205274334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1980749" y="136981275"/>
              <a:ext cx="347606126" cy="240132229"/>
            </a:xfrm>
            <a:prstGeom prst="ellipse">
              <a:avLst/>
            </a:prstGeom>
            <a:solidFill>
              <a:srgbClr val="F7A0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36210448" y="136981275"/>
              <a:ext cx="291540186" cy="201400923"/>
            </a:xfrm>
            <a:prstGeom prst="ellipse">
              <a:avLst/>
            </a:prstGeom>
            <a:solidFill>
              <a:srgbClr val="F58B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67046888" y="244459146"/>
              <a:ext cx="224261758" cy="154923840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932872512" y="290936591"/>
              <a:ext cx="156983330" cy="108446756"/>
            </a:xfrm>
            <a:prstGeom prst="ellipse">
              <a:avLst/>
            </a:prstGeom>
            <a:solidFill>
              <a:srgbClr val="FAC2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52596126" y="154410559"/>
              <a:ext cx="291540186" cy="201400923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80844996" y="305461336"/>
              <a:ext cx="128950864" cy="8908145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39548858" y="212506837"/>
              <a:ext cx="291540186" cy="201400923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2874486" y="413908787"/>
              <a:ext cx="224261253" cy="154923491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20799366" y="515576926"/>
              <a:ext cx="224261253" cy="154923491"/>
            </a:xfrm>
            <a:prstGeom prst="ellipse">
              <a:avLst/>
            </a:prstGeom>
            <a:solidFill>
              <a:srgbClr val="F44E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70160214" y="540751664"/>
              <a:ext cx="187819800" cy="129749115"/>
            </a:xfrm>
            <a:prstGeom prst="ellipse">
              <a:avLst/>
            </a:prstGeom>
            <a:solidFill>
              <a:srgbClr val="F23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2890849" y="394542781"/>
              <a:ext cx="259302729" cy="179130739"/>
            </a:xfrm>
            <a:prstGeom prst="ellipse">
              <a:avLst/>
            </a:prstGeom>
            <a:solidFill>
              <a:srgbClr val="F69D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56098106" y="593038472"/>
              <a:ext cx="187819800" cy="129749115"/>
            </a:xfrm>
            <a:prstGeom prst="ellipse">
              <a:avLst/>
            </a:prstGeom>
            <a:solidFill>
              <a:srgbClr val="F014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20478327" y="629833109"/>
              <a:ext cx="171000312" cy="118129926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917457032" y="680183586"/>
              <a:ext cx="147172347" cy="10166916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164496263" y="670500409"/>
              <a:ext cx="115101877" cy="79514336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201705672" y="692225895"/>
              <a:ext cx="175566814" cy="121284543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317793107" y="667893627"/>
              <a:ext cx="136840856" cy="94531992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412404533" y="692225895"/>
              <a:ext cx="208676774" cy="1441574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55631340" y="650723742"/>
              <a:ext cx="148569844" cy="102634577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570720836" y="680357302"/>
              <a:ext cx="342333127" cy="236489910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711142229" y="747168266"/>
              <a:ext cx="342333127" cy="236489910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566001849" y="840104139"/>
              <a:ext cx="342333127" cy="236489910"/>
            </a:xfrm>
            <a:prstGeom prst="ellipse">
              <a:avLst/>
            </a:prstGeom>
            <a:solidFill>
              <a:srgbClr val="F88C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420861469" y="811847991"/>
              <a:ext cx="258819216" cy="178796720"/>
            </a:xfrm>
            <a:prstGeom prst="ellipse">
              <a:avLst/>
            </a:prstGeom>
            <a:solidFill>
              <a:srgbClr val="CA84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397622943" y="974334160"/>
              <a:ext cx="342333127" cy="236489910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500016408" y="926819490"/>
              <a:ext cx="202371277" cy="13980152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067516336" y="896683364"/>
              <a:ext cx="226024254" cy="15614140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52450324" y="983007766"/>
              <a:ext cx="392374587" cy="271059044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11063634" y="888609407"/>
              <a:ext cx="285505699" cy="197232197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56786105" y="964238625"/>
              <a:ext cx="256467711" cy="177172261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41272856" y="1031444627"/>
              <a:ext cx="414817555" cy="286563367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36210448" y="983007766"/>
              <a:ext cx="256467711" cy="177172261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86749295" y="1305323627"/>
              <a:ext cx="249418735" cy="172302708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22480158" y="1336765059"/>
              <a:ext cx="297584678" cy="205576561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26249162" y="1240355826"/>
              <a:ext cx="255714212" cy="176651730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04890954" y="1281462854"/>
              <a:ext cx="230347759" cy="159128491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06289366" y="1370038600"/>
              <a:ext cx="198390785" cy="137051731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49839196" y="1342642589"/>
              <a:ext cx="164866329" cy="113892466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061492405" y="1397918944"/>
              <a:ext cx="111172380" cy="76799773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22524063" y="1425746721"/>
              <a:ext cx="150197838" cy="103759571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533098829" y="1456483890"/>
              <a:ext cx="204069788" cy="140974883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39971174" y="1533099180"/>
              <a:ext cx="248335732" cy="171554551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878849010" y="1597458453"/>
              <a:ext cx="212419777" cy="146743198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736708186" y="1640960863"/>
              <a:ext cx="248350237" cy="171564571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822633007" y="1656806774"/>
              <a:ext cx="324850639" cy="224412351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702387215" y="1760047581"/>
              <a:ext cx="305377667" cy="210960091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73470817" y="1818764224"/>
              <a:ext cx="305377667" cy="210960091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416100529" y="1849350740"/>
              <a:ext cx="305377667" cy="210960091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79337772" y="1980159273"/>
              <a:ext cx="157370331" cy="108714103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251208107" y="1856761861"/>
              <a:ext cx="240644244" cy="166241140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222489146" y="1914380334"/>
              <a:ext cx="315717665" cy="218103137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940635968" y="1989934704"/>
              <a:ext cx="228061754" cy="157548942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90058069" y="1892233134"/>
              <a:ext cx="274438211" cy="189586588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73505186" y="1900091947"/>
              <a:ext cx="187650796" cy="129632364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152931299" y="1741090451"/>
              <a:ext cx="120088872" cy="82959437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20547152" y="1767933548"/>
              <a:ext cx="69510928" cy="48019332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885101475" y="1070517544"/>
              <a:ext cx="69510928" cy="4801933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64900723" y="922806532"/>
              <a:ext cx="69510928" cy="48019332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3429331" y="1027460739"/>
              <a:ext cx="109112885" cy="75377038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98117021" y="426795611"/>
              <a:ext cx="63039432" cy="43548713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64070098" y="0"/>
              <a:ext cx="116774875" cy="80670072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06242771" y="61864322"/>
              <a:ext cx="54444442" cy="37611147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"/>
          <p:cNvSpPr/>
          <p:nvPr/>
        </p:nvSpPr>
        <p:spPr>
          <a:xfrm>
            <a:off x="0" y="4397375"/>
            <a:ext cx="858837" cy="1647825"/>
          </a:xfrm>
          <a:custGeom>
            <a:avLst/>
            <a:gdLst/>
            <a:ahLst/>
            <a:cxnLst/>
            <a:rect l="l" t="t" r="r" b="b"/>
            <a:pathLst>
              <a:path w="858639" h="1647670" extrusionOk="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473075" y="4330700"/>
            <a:ext cx="1025525" cy="1025525"/>
          </a:xfrm>
          <a:prstGeom prst="ellipse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1069975" y="4784725"/>
            <a:ext cx="857250" cy="858837"/>
          </a:xfrm>
          <a:prstGeom prst="ellipse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1425575" y="5410200"/>
            <a:ext cx="690562" cy="690562"/>
          </a:xfrm>
          <a:prstGeom prst="ellipse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0" y="4946650"/>
            <a:ext cx="327025" cy="627062"/>
          </a:xfrm>
          <a:custGeom>
            <a:avLst/>
            <a:gdLst/>
            <a:ahLst/>
            <a:cxnLst/>
            <a:rect l="l" t="t" r="r" b="b"/>
            <a:pathLst>
              <a:path w="858639" h="1647670" extrusionOk="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236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 rot="-5400000">
            <a:off x="4085431" y="6106318"/>
            <a:ext cx="412750" cy="1125537"/>
          </a:xfrm>
          <a:custGeom>
            <a:avLst/>
            <a:gdLst/>
            <a:ahLst/>
            <a:cxnLst/>
            <a:rect l="l" t="t" r="r" b="b"/>
            <a:pathLst>
              <a:path w="491660" h="1505704" extrusionOk="0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 rot="-5400000">
            <a:off x="4853781" y="5977731"/>
            <a:ext cx="587375" cy="1208087"/>
          </a:xfrm>
          <a:custGeom>
            <a:avLst/>
            <a:gdLst/>
            <a:ahLst/>
            <a:cxnLst/>
            <a:rect l="l" t="t" r="r" b="b"/>
            <a:pathLst>
              <a:path w="491660" h="1505704" extrusionOk="0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/>
          <p:nvPr/>
        </p:nvSpPr>
        <p:spPr>
          <a:xfrm rot="-5400000">
            <a:off x="5614193" y="6106318"/>
            <a:ext cx="412750" cy="1125537"/>
          </a:xfrm>
          <a:custGeom>
            <a:avLst/>
            <a:gdLst/>
            <a:ahLst/>
            <a:cxnLst/>
            <a:rect l="l" t="t" r="r" b="b"/>
            <a:pathLst>
              <a:path w="491660" h="1505704" extrusionOk="0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/>
          <p:nvPr/>
        </p:nvSpPr>
        <p:spPr>
          <a:xfrm rot="-5400000">
            <a:off x="6480968" y="6320631"/>
            <a:ext cx="238125" cy="887412"/>
          </a:xfrm>
          <a:custGeom>
            <a:avLst/>
            <a:gdLst/>
            <a:ahLst/>
            <a:cxnLst/>
            <a:rect l="l" t="t" r="r" b="b"/>
            <a:pathLst>
              <a:path w="491660" h="1505704" extrusionOk="0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174625" y="1881175"/>
            <a:ext cx="79857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latin typeface="Josefin Sans"/>
                <a:ea typeface="Josefin Sans"/>
                <a:cs typeface="Josefin Sans"/>
                <a:sym typeface="Josefin Sans"/>
              </a:rPr>
              <a:t>Be A Wise Host in Airbnb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5733473" y="3010100"/>
            <a:ext cx="2352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1">
                <a:latin typeface="Dancing Script"/>
                <a:ea typeface="Dancing Script"/>
                <a:cs typeface="Dancing Script"/>
                <a:sym typeface="Dancing Script"/>
              </a:rPr>
              <a:t>Happy Data</a:t>
            </a:r>
            <a:endParaRPr sz="30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grpSp>
        <p:nvGrpSpPr>
          <p:cNvPr id="103" name="Google Shape;103;p3"/>
          <p:cNvGrpSpPr/>
          <p:nvPr/>
        </p:nvGrpSpPr>
        <p:grpSpPr>
          <a:xfrm>
            <a:off x="245603" y="2766991"/>
            <a:ext cx="7504184" cy="206059"/>
            <a:chOff x="0" y="0"/>
            <a:chExt cx="2147483647" cy="294841658"/>
          </a:xfrm>
        </p:grpSpPr>
        <p:sp>
          <p:nvSpPr>
            <p:cNvPr id="104" name="Google Shape;104;p3"/>
            <p:cNvSpPr txBox="1"/>
            <p:nvPr/>
          </p:nvSpPr>
          <p:spPr>
            <a:xfrm rot="-5400000">
              <a:off x="1036519883" y="-944061752"/>
              <a:ext cx="74443880" cy="214748364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 txBox="1"/>
            <p:nvPr/>
          </p:nvSpPr>
          <p:spPr>
            <a:xfrm rot="-5400000">
              <a:off x="1055130853" y="-1016170317"/>
              <a:ext cx="37221940" cy="214748364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 rot="-5400000">
              <a:off x="1062575195" y="-1062575195"/>
              <a:ext cx="22333255" cy="2147483647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 txBox="1"/>
            <p:nvPr/>
          </p:nvSpPr>
          <p:spPr>
            <a:xfrm rot="-5400000">
              <a:off x="1017908914" y="-834733073"/>
              <a:ext cx="111665817" cy="214748364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1"/>
    </mc:Choice>
    <mc:Fallback>
      <p:transition spd="slow" advTm="39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2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2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/>
          <p:nvPr/>
        </p:nvSpPr>
        <p:spPr>
          <a:xfrm>
            <a:off x="0" y="18823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2"/>
          <p:cNvSpPr/>
          <p:nvPr/>
        </p:nvSpPr>
        <p:spPr>
          <a:xfrm>
            <a:off x="0" y="28729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2"/>
          <p:cNvSpPr/>
          <p:nvPr/>
        </p:nvSpPr>
        <p:spPr>
          <a:xfrm>
            <a:off x="0" y="47017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2"/>
          <p:cNvSpPr/>
          <p:nvPr/>
        </p:nvSpPr>
        <p:spPr>
          <a:xfrm rot="-5400000">
            <a:off x="298675" y="3519875"/>
            <a:ext cx="923100" cy="1552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88C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2"/>
          <p:cNvSpPr txBox="1"/>
          <p:nvPr/>
        </p:nvSpPr>
        <p:spPr>
          <a:xfrm>
            <a:off x="-18325" y="2097300"/>
            <a:ext cx="1173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cleaning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-18325" y="2935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normalization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p12"/>
          <p:cNvSpPr txBox="1"/>
          <p:nvPr/>
        </p:nvSpPr>
        <p:spPr>
          <a:xfrm>
            <a:off x="-18325" y="39261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training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0" name="Google Shape;330;p12"/>
          <p:cNvSpPr txBox="1"/>
          <p:nvPr/>
        </p:nvSpPr>
        <p:spPr>
          <a:xfrm>
            <a:off x="-18325" y="4840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weights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1911525" y="1943700"/>
            <a:ext cx="9524100" cy="25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Trebuchet MS"/>
                <a:ea typeface="Trebuchet MS"/>
                <a:cs typeface="Trebuchet MS"/>
                <a:sym typeface="Trebuchet MS"/>
              </a:rPr>
              <a:t>price =   0.195 × accommodates + 0.170 </a:t>
            </a: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× bathrooms </a:t>
            </a: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+ 0.123 × bedrooms        + 0.080 × review scores rating </a:t>
            </a: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+ 0.036 × cleaning fee    + 0.035 × security deposit </a:t>
            </a: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+ 0.028 × beds                - 0.012 × numbers of reviews </a:t>
            </a: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+ 0.001 × host listings count</a:t>
            </a: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p12"/>
          <p:cNvSpPr txBox="1"/>
          <p:nvPr/>
        </p:nvSpPr>
        <p:spPr>
          <a:xfrm>
            <a:off x="2807850" y="3441750"/>
            <a:ext cx="66753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 ∑a</a:t>
            </a:r>
            <a:r>
              <a:rPr lang="en-US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ᵢ</a:t>
            </a:r>
            <a:r>
              <a:rPr lang="en-US" sz="3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ɪ</a:t>
            </a: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(neighbourhood = neighbourhood</a:t>
            </a:r>
            <a:r>
              <a:rPr lang="en-US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ᵢ</a:t>
            </a: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3" name="Google Shape;333;p12"/>
          <p:cNvSpPr txBox="1"/>
          <p:nvPr/>
        </p:nvSpPr>
        <p:spPr>
          <a:xfrm>
            <a:off x="2814575" y="3781350"/>
            <a:ext cx="4735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 ∑b</a:t>
            </a:r>
            <a:r>
              <a:rPr lang="en-US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ᵢ</a:t>
            </a:r>
            <a:r>
              <a:rPr lang="en-US" sz="3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ɪ</a:t>
            </a: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(room type = room type</a:t>
            </a:r>
            <a:r>
              <a:rPr lang="en-US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ᵢ</a:t>
            </a: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12"/>
          <p:cNvSpPr txBox="1"/>
          <p:nvPr/>
        </p:nvSpPr>
        <p:spPr>
          <a:xfrm>
            <a:off x="1767725" y="1306150"/>
            <a:ext cx="8057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Perform linear regression between price and all possible factors: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2"/>
          <p:cNvSpPr txBox="1"/>
          <p:nvPr/>
        </p:nvSpPr>
        <p:spPr>
          <a:xfrm>
            <a:off x="3041240" y="4504246"/>
            <a:ext cx="7259100" cy="1778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3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ɪ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(x=c) =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aᵢ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coefficient related to </a:t>
            </a: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neighbourhoodᵢ </a:t>
            </a: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bᵢ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coefficient related to </a:t>
            </a:r>
            <a:r>
              <a:rPr lang="en-US" sz="2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room typeᵢ </a:t>
            </a:r>
            <a:endParaRPr sz="2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p12"/>
          <p:cNvSpPr txBox="1"/>
          <p:nvPr/>
        </p:nvSpPr>
        <p:spPr>
          <a:xfrm>
            <a:off x="4558976" y="4632127"/>
            <a:ext cx="2170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⎧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⎩</a:t>
            </a:r>
            <a:endParaRPr sz="2200"/>
          </a:p>
        </p:txBody>
      </p:sp>
      <p:sp>
        <p:nvSpPr>
          <p:cNvPr id="337" name="Google Shape;337;p12"/>
          <p:cNvSpPr txBox="1"/>
          <p:nvPr/>
        </p:nvSpPr>
        <p:spPr>
          <a:xfrm>
            <a:off x="4983914" y="4421450"/>
            <a:ext cx="27135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                  if x=c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2"/>
          <p:cNvSpPr txBox="1"/>
          <p:nvPr/>
        </p:nvSpPr>
        <p:spPr>
          <a:xfrm>
            <a:off x="4983914" y="4919043"/>
            <a:ext cx="31953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                  otherwise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" name="Google Shape;339;p12"/>
          <p:cNvGrpSpPr/>
          <p:nvPr/>
        </p:nvGrpSpPr>
        <p:grpSpPr>
          <a:xfrm>
            <a:off x="1893225" y="4504376"/>
            <a:ext cx="1173693" cy="1770145"/>
            <a:chOff x="0" y="0"/>
            <a:chExt cx="1676704800" cy="1180096887"/>
          </a:xfrm>
        </p:grpSpPr>
        <p:sp>
          <p:nvSpPr>
            <p:cNvPr id="340" name="Google Shape;340;p12"/>
            <p:cNvSpPr txBox="1"/>
            <p:nvPr/>
          </p:nvSpPr>
          <p:spPr>
            <a:xfrm>
              <a:off x="0" y="1587"/>
              <a:ext cx="603018300" cy="1160119500"/>
            </a:xfrm>
            <a:prstGeom prst="rect">
              <a:avLst/>
            </a:prstGeom>
            <a:solidFill>
              <a:srgbClr val="6C5B7B"/>
            </a:solidFill>
            <a:ln w="12700" cap="flat" cmpd="sng">
              <a:solidFill>
                <a:srgbClr val="6C5B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2"/>
            <p:cNvSpPr txBox="1"/>
            <p:nvPr/>
          </p:nvSpPr>
          <p:spPr>
            <a:xfrm>
              <a:off x="1515900600" y="1587"/>
              <a:ext cx="160804200" cy="1180095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2"/>
            <p:cNvSpPr txBox="1"/>
            <p:nvPr/>
          </p:nvSpPr>
          <p:spPr>
            <a:xfrm>
              <a:off x="1190998100" y="1587"/>
              <a:ext cx="281408100" cy="1180095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2"/>
            <p:cNvSpPr txBox="1"/>
            <p:nvPr/>
          </p:nvSpPr>
          <p:spPr>
            <a:xfrm>
              <a:off x="673393700" y="0"/>
              <a:ext cx="470533500" cy="1180095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12"/>
          <p:cNvGrpSpPr/>
          <p:nvPr/>
        </p:nvGrpSpPr>
        <p:grpSpPr>
          <a:xfrm>
            <a:off x="10299917" y="4504392"/>
            <a:ext cx="1154877" cy="1770145"/>
            <a:chOff x="25" y="0"/>
            <a:chExt cx="1649823675" cy="1180096887"/>
          </a:xfrm>
        </p:grpSpPr>
        <p:sp>
          <p:nvSpPr>
            <p:cNvPr id="345" name="Google Shape;345;p12"/>
            <p:cNvSpPr txBox="1"/>
            <p:nvPr/>
          </p:nvSpPr>
          <p:spPr>
            <a:xfrm flipH="1">
              <a:off x="1046805400" y="1587"/>
              <a:ext cx="603018300" cy="1160119500"/>
            </a:xfrm>
            <a:prstGeom prst="rect">
              <a:avLst/>
            </a:prstGeom>
            <a:solidFill>
              <a:srgbClr val="6C5B7B"/>
            </a:solidFill>
            <a:ln w="12700" cap="flat" cmpd="sng">
              <a:solidFill>
                <a:srgbClr val="6C5B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2"/>
            <p:cNvSpPr txBox="1"/>
            <p:nvPr/>
          </p:nvSpPr>
          <p:spPr>
            <a:xfrm flipH="1">
              <a:off x="25" y="1587"/>
              <a:ext cx="160804200" cy="1180095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 txBox="1"/>
            <p:nvPr/>
          </p:nvSpPr>
          <p:spPr>
            <a:xfrm flipH="1">
              <a:off x="204298650" y="1587"/>
              <a:ext cx="281408100" cy="1180095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2"/>
            <p:cNvSpPr txBox="1"/>
            <p:nvPr/>
          </p:nvSpPr>
          <p:spPr>
            <a:xfrm flipH="1">
              <a:off x="532777600" y="0"/>
              <a:ext cx="470533500" cy="1180095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12"/>
          <p:cNvSpPr txBox="1"/>
          <p:nvPr/>
        </p:nvSpPr>
        <p:spPr>
          <a:xfrm>
            <a:off x="3353550" y="1537050"/>
            <a:ext cx="96582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2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Best House-type</a:t>
            </a:r>
            <a:endParaRPr sz="28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0"/>
    </mc:Choice>
    <mc:Fallback>
      <p:transition spd="slow" advTm="82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3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3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3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3"/>
          <p:cNvSpPr/>
          <p:nvPr/>
        </p:nvSpPr>
        <p:spPr>
          <a:xfrm>
            <a:off x="0" y="18823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3"/>
          <p:cNvSpPr/>
          <p:nvPr/>
        </p:nvSpPr>
        <p:spPr>
          <a:xfrm>
            <a:off x="0" y="28729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0" y="38635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 rot="-5400000">
            <a:off x="298675" y="4434275"/>
            <a:ext cx="923100" cy="1552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88C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 txBox="1"/>
          <p:nvPr/>
        </p:nvSpPr>
        <p:spPr>
          <a:xfrm>
            <a:off x="-18325" y="2097300"/>
            <a:ext cx="1173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cleaning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4" name="Google Shape;364;p13"/>
          <p:cNvSpPr txBox="1"/>
          <p:nvPr/>
        </p:nvSpPr>
        <p:spPr>
          <a:xfrm>
            <a:off x="-18325" y="2935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normalization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5" name="Google Shape;365;p13"/>
          <p:cNvSpPr txBox="1"/>
          <p:nvPr/>
        </p:nvSpPr>
        <p:spPr>
          <a:xfrm>
            <a:off x="-18325" y="39261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training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6" name="Google Shape;366;p13"/>
          <p:cNvSpPr txBox="1"/>
          <p:nvPr/>
        </p:nvSpPr>
        <p:spPr>
          <a:xfrm>
            <a:off x="-18325" y="4840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weights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7" name="Google Shape;367;p13"/>
          <p:cNvSpPr txBox="1"/>
          <p:nvPr/>
        </p:nvSpPr>
        <p:spPr>
          <a:xfrm>
            <a:off x="1767725" y="1306150"/>
            <a:ext cx="9550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Draw the word cloud of all possible factors regarding to the absolute value of their parameters: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13"/>
          <p:cNvPicPr preferRelativeResize="0"/>
          <p:nvPr/>
        </p:nvPicPr>
        <p:blipFill rotWithShape="1">
          <a:blip r:embed="rId3">
            <a:alphaModFix/>
          </a:blip>
          <a:srcRect l="6555" t="5926" r="14086"/>
          <a:stretch/>
        </p:blipFill>
        <p:spPr>
          <a:xfrm>
            <a:off x="1957550" y="2256575"/>
            <a:ext cx="5205173" cy="36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3"/>
          <p:cNvSpPr txBox="1"/>
          <p:nvPr/>
        </p:nvSpPr>
        <p:spPr>
          <a:xfrm>
            <a:off x="7431250" y="2256575"/>
            <a:ext cx="4359600" cy="3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How many people can settle in the house matters more than the number of bedrooms. Maybe put a full-size bed or high-low bed is a better choice than a twin-size bed.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The review scores of rating is also important for the price.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Guests cares little about total number of listings a host has.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3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Best House-type</a:t>
            </a:r>
            <a:endParaRPr sz="28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7"/>
    </mc:Choice>
    <mc:Fallback>
      <p:transition spd="slow" advTm="1367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4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4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4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0" y="18823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>
            <a:off x="0" y="28729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>
            <a:off x="0" y="38635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-5400000">
            <a:off x="298675" y="4434275"/>
            <a:ext cx="923100" cy="1552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88C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 txBox="1"/>
          <p:nvPr/>
        </p:nvSpPr>
        <p:spPr>
          <a:xfrm>
            <a:off x="-18325" y="2097300"/>
            <a:ext cx="1173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cleaning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4" name="Google Shape;384;p14"/>
          <p:cNvSpPr txBox="1"/>
          <p:nvPr/>
        </p:nvSpPr>
        <p:spPr>
          <a:xfrm>
            <a:off x="-18325" y="2935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normalization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-18325" y="39261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training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6" name="Google Shape;386;p14"/>
          <p:cNvSpPr txBox="1"/>
          <p:nvPr/>
        </p:nvSpPr>
        <p:spPr>
          <a:xfrm>
            <a:off x="-18325" y="4840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weights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7" name="Google Shape;387;p14"/>
          <p:cNvSpPr txBox="1"/>
          <p:nvPr/>
        </p:nvSpPr>
        <p:spPr>
          <a:xfrm>
            <a:off x="1767725" y="1306150"/>
            <a:ext cx="9550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Draw the word cloud of all possible factors regarding to the absolute value of their parameters: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Best House-type</a:t>
            </a:r>
            <a:endParaRPr sz="28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9" name="Google Shape;389;p14"/>
          <p:cNvPicPr preferRelativeResize="0"/>
          <p:nvPr/>
        </p:nvPicPr>
        <p:blipFill rotWithShape="1">
          <a:blip r:embed="rId3">
            <a:alphaModFix/>
          </a:blip>
          <a:srcRect l="6555" t="5926" r="14086"/>
          <a:stretch/>
        </p:blipFill>
        <p:spPr>
          <a:xfrm>
            <a:off x="1957550" y="2256575"/>
            <a:ext cx="5205173" cy="36442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0" name="Google Shape;390;p14"/>
          <p:cNvGraphicFramePr/>
          <p:nvPr/>
        </p:nvGraphicFramePr>
        <p:xfrm>
          <a:off x="7507450" y="1997875"/>
          <a:ext cx="4373475" cy="1828680"/>
        </p:xfrm>
        <a:graphic>
          <a:graphicData uri="http://schemas.openxmlformats.org/drawingml/2006/table">
            <a:tbl>
              <a:tblPr>
                <a:noFill/>
                <a:tableStyleId>{43D246E3-0357-4F30-86AE-11B66FA1FFDB}</a:tableStyleId>
              </a:tblPr>
              <a:tblGrid>
                <a:gridCol w="19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House-A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BCDB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House-B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BC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Accommodates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BCDB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bedrooms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BCDB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BCDB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59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1" name="Google Shape;391;p14"/>
          <p:cNvSpPr txBox="1"/>
          <p:nvPr/>
        </p:nvSpPr>
        <p:spPr>
          <a:xfrm>
            <a:off x="7560750" y="3872275"/>
            <a:ext cx="4410000" cy="4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beds:2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bathrooms:1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cleaning_fee:40review_scores_rating:9         number_of_reviews:173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host_listings_count:10,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security_deposit:0 neighbourhood:Harlem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room_type:Private room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2"/>
    </mc:Choice>
    <mc:Fallback>
      <p:transition spd="slow" advTm="1663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1479550" y="76200"/>
            <a:ext cx="5253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How to maximize your profit?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5"/>
          <p:cNvSpPr/>
          <p:nvPr/>
        </p:nvSpPr>
        <p:spPr>
          <a:xfrm flipH="1">
            <a:off x="3823494" y="1944687"/>
            <a:ext cx="4736306" cy="925514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5"/>
          <p:cNvSpPr/>
          <p:nvPr/>
        </p:nvSpPr>
        <p:spPr>
          <a:xfrm flipH="1">
            <a:off x="2224881" y="4695825"/>
            <a:ext cx="4736306" cy="925514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5"/>
          <p:cNvSpPr/>
          <p:nvPr/>
        </p:nvSpPr>
        <p:spPr>
          <a:xfrm flipH="1">
            <a:off x="-3936" y="1944687"/>
            <a:ext cx="2139123" cy="925514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5"/>
          <p:cNvSpPr/>
          <p:nvPr/>
        </p:nvSpPr>
        <p:spPr>
          <a:xfrm flipH="1">
            <a:off x="3461" y="4702175"/>
            <a:ext cx="669639" cy="925514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5"/>
          <p:cNvSpPr txBox="1"/>
          <p:nvPr/>
        </p:nvSpPr>
        <p:spPr>
          <a:xfrm flipH="1">
            <a:off x="3909275" y="2112950"/>
            <a:ext cx="451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Worthy Neighbourhood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 flipH="1">
            <a:off x="2549537" y="4927600"/>
            <a:ext cx="34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Describe Your House</a:t>
            </a:r>
            <a:endParaRPr sz="2800" b="1"/>
          </a:p>
        </p:txBody>
      </p:sp>
      <p:sp>
        <p:nvSpPr>
          <p:cNvPr id="408" name="Google Shape;408;p15"/>
          <p:cNvSpPr txBox="1"/>
          <p:nvPr/>
        </p:nvSpPr>
        <p:spPr>
          <a:xfrm>
            <a:off x="2571750" y="2024062"/>
            <a:ext cx="81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B193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F8B193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09" name="Google Shape;409;p15"/>
          <p:cNvSpPr txBox="1"/>
          <p:nvPr/>
        </p:nvSpPr>
        <p:spPr>
          <a:xfrm>
            <a:off x="1041400" y="4849812"/>
            <a:ext cx="81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5B7B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6C5B7B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grpSp>
        <p:nvGrpSpPr>
          <p:cNvPr id="410" name="Google Shape;410;p15"/>
          <p:cNvGrpSpPr/>
          <p:nvPr/>
        </p:nvGrpSpPr>
        <p:grpSpPr>
          <a:xfrm>
            <a:off x="1406" y="2860675"/>
            <a:ext cx="8024993" cy="935039"/>
            <a:chOff x="1406" y="2860675"/>
            <a:chExt cx="8024993" cy="935039"/>
          </a:xfrm>
        </p:grpSpPr>
        <p:sp>
          <p:nvSpPr>
            <p:cNvPr id="411" name="Google Shape;411;p15"/>
            <p:cNvSpPr/>
            <p:nvPr/>
          </p:nvSpPr>
          <p:spPr>
            <a:xfrm flipH="1">
              <a:off x="3290093" y="2870200"/>
              <a:ext cx="4736306" cy="925514"/>
            </a:xfrm>
            <a:custGeom>
              <a:avLst/>
              <a:gdLst/>
              <a:ahLst/>
              <a:cxnLst/>
              <a:rect l="l" t="t" r="r" b="b"/>
              <a:pathLst>
                <a:path w="4736306" h="925514" extrusionOk="0">
                  <a:moveTo>
                    <a:pt x="462757" y="0"/>
                  </a:moveTo>
                  <a:lnTo>
                    <a:pt x="519906" y="5761"/>
                  </a:lnTo>
                  <a:lnTo>
                    <a:pt x="519906" y="0"/>
                  </a:lnTo>
                  <a:lnTo>
                    <a:pt x="4736306" y="0"/>
                  </a:lnTo>
                  <a:lnTo>
                    <a:pt x="4736306" y="925514"/>
                  </a:lnTo>
                  <a:lnTo>
                    <a:pt x="519906" y="925514"/>
                  </a:lnTo>
                  <a:lnTo>
                    <a:pt x="519906" y="919753"/>
                  </a:lnTo>
                  <a:lnTo>
                    <a:pt x="462757" y="925514"/>
                  </a:lnTo>
                  <a:cubicBezTo>
                    <a:pt x="207183" y="925514"/>
                    <a:pt x="0" y="718331"/>
                    <a:pt x="0" y="462757"/>
                  </a:cubicBezTo>
                  <a:cubicBezTo>
                    <a:pt x="0" y="207183"/>
                    <a:pt x="207183" y="0"/>
                    <a:pt x="462757" y="0"/>
                  </a:cubicBez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 flipH="1">
              <a:off x="1406" y="2860675"/>
              <a:ext cx="1636894" cy="925514"/>
            </a:xfrm>
            <a:custGeom>
              <a:avLst/>
              <a:gdLst/>
              <a:ahLst/>
              <a:cxnLst/>
              <a:rect l="l" t="t" r="r" b="b"/>
              <a:pathLst>
                <a:path w="3720214" h="925514" extrusionOk="0">
                  <a:moveTo>
                    <a:pt x="0" y="0"/>
                  </a:moveTo>
                  <a:lnTo>
                    <a:pt x="3720214" y="0"/>
                  </a:lnTo>
                  <a:lnTo>
                    <a:pt x="3720214" y="925514"/>
                  </a:lnTo>
                  <a:lnTo>
                    <a:pt x="0" y="925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 txBox="1"/>
            <p:nvPr/>
          </p:nvSpPr>
          <p:spPr>
            <a:xfrm flipH="1">
              <a:off x="3464000" y="3054350"/>
              <a:ext cx="4516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Choose the Best House-type</a:t>
              </a:r>
              <a:endParaRPr sz="2800" b="1"/>
            </a:p>
          </p:txBody>
        </p:sp>
        <p:sp>
          <p:nvSpPr>
            <p:cNvPr id="414" name="Google Shape;414;p15"/>
            <p:cNvSpPr txBox="1"/>
            <p:nvPr/>
          </p:nvSpPr>
          <p:spPr>
            <a:xfrm>
              <a:off x="2055812" y="3019425"/>
              <a:ext cx="816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7280"/>
                </a:buClr>
                <a:buSzPts val="4000"/>
                <a:buFont typeface="Arial"/>
                <a:buNone/>
              </a:pPr>
              <a:r>
                <a:rPr lang="en-US" sz="4000" b="1" i="0" u="none">
                  <a:solidFill>
                    <a:srgbClr val="F6728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pic>
          <p:nvPicPr>
            <p:cNvPr id="415" name="Google Shape;415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1662" y="3038475"/>
              <a:ext cx="433387" cy="5413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15"/>
          <p:cNvGrpSpPr/>
          <p:nvPr/>
        </p:nvGrpSpPr>
        <p:grpSpPr>
          <a:xfrm>
            <a:off x="-1864" y="3775075"/>
            <a:ext cx="7496450" cy="960412"/>
            <a:chOff x="-1864" y="3775075"/>
            <a:chExt cx="7496450" cy="960412"/>
          </a:xfrm>
        </p:grpSpPr>
        <p:sp>
          <p:nvSpPr>
            <p:cNvPr id="417" name="Google Shape;417;p15"/>
            <p:cNvSpPr/>
            <p:nvPr/>
          </p:nvSpPr>
          <p:spPr>
            <a:xfrm flipH="1">
              <a:off x="2758281" y="3783012"/>
              <a:ext cx="4736306" cy="925514"/>
            </a:xfrm>
            <a:custGeom>
              <a:avLst/>
              <a:gdLst/>
              <a:ahLst/>
              <a:cxnLst/>
              <a:rect l="l" t="t" r="r" b="b"/>
              <a:pathLst>
                <a:path w="4736306" h="925514" extrusionOk="0">
                  <a:moveTo>
                    <a:pt x="462757" y="0"/>
                  </a:moveTo>
                  <a:lnTo>
                    <a:pt x="519906" y="5761"/>
                  </a:lnTo>
                  <a:lnTo>
                    <a:pt x="519906" y="0"/>
                  </a:lnTo>
                  <a:lnTo>
                    <a:pt x="4736306" y="0"/>
                  </a:lnTo>
                  <a:lnTo>
                    <a:pt x="4736306" y="925514"/>
                  </a:lnTo>
                  <a:lnTo>
                    <a:pt x="519906" y="925514"/>
                  </a:lnTo>
                  <a:lnTo>
                    <a:pt x="519906" y="919753"/>
                  </a:lnTo>
                  <a:lnTo>
                    <a:pt x="462757" y="925514"/>
                  </a:lnTo>
                  <a:cubicBezTo>
                    <a:pt x="207183" y="925514"/>
                    <a:pt x="0" y="718331"/>
                    <a:pt x="0" y="462757"/>
                  </a:cubicBezTo>
                  <a:cubicBezTo>
                    <a:pt x="0" y="207183"/>
                    <a:pt x="207183" y="0"/>
                    <a:pt x="462757" y="0"/>
                  </a:cubicBezTo>
                  <a:close/>
                </a:path>
              </a:pathLst>
            </a:cu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 flipH="1">
              <a:off x="-1864" y="3775075"/>
              <a:ext cx="1106764" cy="927828"/>
            </a:xfrm>
            <a:custGeom>
              <a:avLst/>
              <a:gdLst/>
              <a:ahLst/>
              <a:cxnLst/>
              <a:rect l="l" t="t" r="r" b="b"/>
              <a:pathLst>
                <a:path w="3720214" h="925514" extrusionOk="0">
                  <a:moveTo>
                    <a:pt x="0" y="0"/>
                  </a:moveTo>
                  <a:lnTo>
                    <a:pt x="3720214" y="0"/>
                  </a:lnTo>
                  <a:lnTo>
                    <a:pt x="3720214" y="925514"/>
                  </a:lnTo>
                  <a:lnTo>
                    <a:pt x="0" y="925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 txBox="1"/>
            <p:nvPr/>
          </p:nvSpPr>
          <p:spPr>
            <a:xfrm flipH="1">
              <a:off x="3082850" y="4027487"/>
              <a:ext cx="3476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Price Your House</a:t>
              </a:r>
              <a:endParaRPr sz="2800" b="1"/>
            </a:p>
          </p:txBody>
        </p:sp>
        <p:sp>
          <p:nvSpPr>
            <p:cNvPr id="420" name="Google Shape;420;p15"/>
            <p:cNvSpPr txBox="1"/>
            <p:nvPr/>
          </p:nvSpPr>
          <p:spPr>
            <a:xfrm>
              <a:off x="1524000" y="3875087"/>
              <a:ext cx="816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6C84"/>
                </a:buClr>
                <a:buSzPts val="4000"/>
                <a:buFont typeface="Arial"/>
                <a:buNone/>
              </a:pPr>
              <a:r>
                <a:rPr lang="en-US" sz="4000" b="1" i="0" u="none">
                  <a:solidFill>
                    <a:srgbClr val="C06C84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pic>
          <p:nvPicPr>
            <p:cNvPr id="421" name="Google Shape;421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9875" y="3968750"/>
              <a:ext cx="565150" cy="565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2" name="Google Shape;42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775" y="4937125"/>
            <a:ext cx="458787" cy="4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975" y="2137563"/>
            <a:ext cx="568325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3875" y="2020875"/>
            <a:ext cx="5570550" cy="41765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6"/>
    </mc:Choice>
    <mc:Fallback>
      <p:transition spd="slow" advTm="6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6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6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6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0" y="1590500"/>
            <a:ext cx="5687850" cy="385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585200"/>
            <a:ext cx="5859380" cy="38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6"/>
          <p:cNvSpPr txBox="1"/>
          <p:nvPr/>
        </p:nvSpPr>
        <p:spPr>
          <a:xfrm>
            <a:off x="503025" y="883100"/>
            <a:ext cx="109326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error of price prediction on testing dataset with true price: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6"/>
          <p:cNvSpPr txBox="1"/>
          <p:nvPr/>
        </p:nvSpPr>
        <p:spPr>
          <a:xfrm>
            <a:off x="503025" y="5531300"/>
            <a:ext cx="109326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6"/>
          <p:cNvSpPr txBox="1"/>
          <p:nvPr/>
        </p:nvSpPr>
        <p:spPr>
          <a:xfrm>
            <a:off x="503025" y="5599475"/>
            <a:ext cx="109326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MSE = 0.33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70% of data prediction errors do not exceed 30%.  The prediction is good.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6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Price</a:t>
            </a:r>
            <a:r>
              <a:rPr lang="en-US" sz="2800" b="1"/>
              <a:t> </a:t>
            </a: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Your</a:t>
            </a:r>
            <a:r>
              <a:rPr lang="en-US" sz="2800" b="1"/>
              <a:t> </a:t>
            </a: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House</a:t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>
            <a:off x="11014375" y="5743350"/>
            <a:ext cx="831300" cy="834300"/>
          </a:xfrm>
          <a:prstGeom prst="ellipse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23825" dir="6000000" algn="bl" rotWithShape="0">
              <a:srgbClr val="B7B7B7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>
                <a:latin typeface="Impact"/>
                <a:ea typeface="Impact"/>
                <a:cs typeface="Impact"/>
                <a:sym typeface="Impact"/>
              </a:rPr>
              <a:t> MAP</a:t>
            </a:r>
            <a:endParaRPr sz="1500" b="1" u="sng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56"/>
    </mc:Choice>
    <mc:Fallback>
      <p:transition spd="slow" advTm="2935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7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7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7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7"/>
          <p:cNvSpPr txBox="1"/>
          <p:nvPr/>
        </p:nvSpPr>
        <p:spPr>
          <a:xfrm>
            <a:off x="1479550" y="76200"/>
            <a:ext cx="5253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How to maximize your profit?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7"/>
          <p:cNvSpPr/>
          <p:nvPr/>
        </p:nvSpPr>
        <p:spPr>
          <a:xfrm flipH="1">
            <a:off x="3823494" y="1944687"/>
            <a:ext cx="4736306" cy="925514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7"/>
          <p:cNvSpPr/>
          <p:nvPr/>
        </p:nvSpPr>
        <p:spPr>
          <a:xfrm flipH="1">
            <a:off x="2758281" y="3783012"/>
            <a:ext cx="4736306" cy="925514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7"/>
          <p:cNvSpPr/>
          <p:nvPr/>
        </p:nvSpPr>
        <p:spPr>
          <a:xfrm flipH="1">
            <a:off x="-3936" y="1944687"/>
            <a:ext cx="2139123" cy="925514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7"/>
          <p:cNvSpPr/>
          <p:nvPr/>
        </p:nvSpPr>
        <p:spPr>
          <a:xfrm flipH="1">
            <a:off x="-1864" y="3775075"/>
            <a:ext cx="1106764" cy="927828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7"/>
          <p:cNvSpPr txBox="1"/>
          <p:nvPr/>
        </p:nvSpPr>
        <p:spPr>
          <a:xfrm flipH="1">
            <a:off x="3909275" y="2112950"/>
            <a:ext cx="451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Worthy Neighbourhood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7"/>
          <p:cNvSpPr txBox="1"/>
          <p:nvPr/>
        </p:nvSpPr>
        <p:spPr>
          <a:xfrm flipH="1">
            <a:off x="3082850" y="4027487"/>
            <a:ext cx="347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 Your House</a:t>
            </a:r>
            <a:endParaRPr sz="2800" b="1"/>
          </a:p>
        </p:txBody>
      </p:sp>
      <p:sp>
        <p:nvSpPr>
          <p:cNvPr id="456" name="Google Shape;456;p17"/>
          <p:cNvSpPr txBox="1"/>
          <p:nvPr/>
        </p:nvSpPr>
        <p:spPr>
          <a:xfrm>
            <a:off x="2571750" y="2024062"/>
            <a:ext cx="81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B193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F8B193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57" name="Google Shape;457;p17"/>
          <p:cNvSpPr txBox="1"/>
          <p:nvPr/>
        </p:nvSpPr>
        <p:spPr>
          <a:xfrm>
            <a:off x="1524000" y="3875087"/>
            <a:ext cx="81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6C84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C06C8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grpSp>
        <p:nvGrpSpPr>
          <p:cNvPr id="458" name="Google Shape;458;p17"/>
          <p:cNvGrpSpPr/>
          <p:nvPr/>
        </p:nvGrpSpPr>
        <p:grpSpPr>
          <a:xfrm>
            <a:off x="1406" y="2860675"/>
            <a:ext cx="8024993" cy="935039"/>
            <a:chOff x="1406" y="2860675"/>
            <a:chExt cx="8024993" cy="935039"/>
          </a:xfrm>
        </p:grpSpPr>
        <p:sp>
          <p:nvSpPr>
            <p:cNvPr id="459" name="Google Shape;459;p17"/>
            <p:cNvSpPr/>
            <p:nvPr/>
          </p:nvSpPr>
          <p:spPr>
            <a:xfrm flipH="1">
              <a:off x="3290093" y="2870200"/>
              <a:ext cx="4736306" cy="925514"/>
            </a:xfrm>
            <a:custGeom>
              <a:avLst/>
              <a:gdLst/>
              <a:ahLst/>
              <a:cxnLst/>
              <a:rect l="l" t="t" r="r" b="b"/>
              <a:pathLst>
                <a:path w="4736306" h="925514" extrusionOk="0">
                  <a:moveTo>
                    <a:pt x="462757" y="0"/>
                  </a:moveTo>
                  <a:lnTo>
                    <a:pt x="519906" y="5761"/>
                  </a:lnTo>
                  <a:lnTo>
                    <a:pt x="519906" y="0"/>
                  </a:lnTo>
                  <a:lnTo>
                    <a:pt x="4736306" y="0"/>
                  </a:lnTo>
                  <a:lnTo>
                    <a:pt x="4736306" y="925514"/>
                  </a:lnTo>
                  <a:lnTo>
                    <a:pt x="519906" y="925514"/>
                  </a:lnTo>
                  <a:lnTo>
                    <a:pt x="519906" y="919753"/>
                  </a:lnTo>
                  <a:lnTo>
                    <a:pt x="462757" y="925514"/>
                  </a:lnTo>
                  <a:cubicBezTo>
                    <a:pt x="207183" y="925514"/>
                    <a:pt x="0" y="718331"/>
                    <a:pt x="0" y="462757"/>
                  </a:cubicBezTo>
                  <a:cubicBezTo>
                    <a:pt x="0" y="207183"/>
                    <a:pt x="207183" y="0"/>
                    <a:pt x="462757" y="0"/>
                  </a:cubicBez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1406" y="2860675"/>
              <a:ext cx="1636894" cy="925514"/>
            </a:xfrm>
            <a:custGeom>
              <a:avLst/>
              <a:gdLst/>
              <a:ahLst/>
              <a:cxnLst/>
              <a:rect l="l" t="t" r="r" b="b"/>
              <a:pathLst>
                <a:path w="3720214" h="925514" extrusionOk="0">
                  <a:moveTo>
                    <a:pt x="0" y="0"/>
                  </a:moveTo>
                  <a:lnTo>
                    <a:pt x="3720214" y="0"/>
                  </a:lnTo>
                  <a:lnTo>
                    <a:pt x="3720214" y="925514"/>
                  </a:lnTo>
                  <a:lnTo>
                    <a:pt x="0" y="925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7"/>
            <p:cNvSpPr txBox="1"/>
            <p:nvPr/>
          </p:nvSpPr>
          <p:spPr>
            <a:xfrm flipH="1">
              <a:off x="3464000" y="3054350"/>
              <a:ext cx="4433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Choose the Best House-type</a:t>
              </a:r>
              <a:endParaRPr sz="2800" b="1"/>
            </a:p>
          </p:txBody>
        </p:sp>
        <p:sp>
          <p:nvSpPr>
            <p:cNvPr id="462" name="Google Shape;462;p17"/>
            <p:cNvSpPr txBox="1"/>
            <p:nvPr/>
          </p:nvSpPr>
          <p:spPr>
            <a:xfrm>
              <a:off x="2055812" y="3019425"/>
              <a:ext cx="816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7280"/>
                </a:buClr>
                <a:buSzPts val="4000"/>
                <a:buFont typeface="Arial"/>
                <a:buNone/>
              </a:pPr>
              <a:r>
                <a:rPr lang="en-US" sz="4000" b="1" i="0" u="none">
                  <a:solidFill>
                    <a:srgbClr val="F6728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pic>
          <p:nvPicPr>
            <p:cNvPr id="463" name="Google Shape;46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1662" y="3038475"/>
              <a:ext cx="433387" cy="5413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4" name="Google Shape;46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875" y="3968750"/>
            <a:ext cx="565150" cy="56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17"/>
          <p:cNvGrpSpPr/>
          <p:nvPr/>
        </p:nvGrpSpPr>
        <p:grpSpPr>
          <a:xfrm>
            <a:off x="3461" y="4695825"/>
            <a:ext cx="6957725" cy="939775"/>
            <a:chOff x="3461" y="4695825"/>
            <a:chExt cx="6957725" cy="939775"/>
          </a:xfrm>
        </p:grpSpPr>
        <p:sp>
          <p:nvSpPr>
            <p:cNvPr id="466" name="Google Shape;466;p17"/>
            <p:cNvSpPr/>
            <p:nvPr/>
          </p:nvSpPr>
          <p:spPr>
            <a:xfrm flipH="1">
              <a:off x="2224881" y="4695825"/>
              <a:ext cx="4736306" cy="925514"/>
            </a:xfrm>
            <a:custGeom>
              <a:avLst/>
              <a:gdLst/>
              <a:ahLst/>
              <a:cxnLst/>
              <a:rect l="l" t="t" r="r" b="b"/>
              <a:pathLst>
                <a:path w="4736306" h="925514" extrusionOk="0">
                  <a:moveTo>
                    <a:pt x="462757" y="0"/>
                  </a:moveTo>
                  <a:lnTo>
                    <a:pt x="519906" y="5761"/>
                  </a:lnTo>
                  <a:lnTo>
                    <a:pt x="519906" y="0"/>
                  </a:lnTo>
                  <a:lnTo>
                    <a:pt x="4736306" y="0"/>
                  </a:lnTo>
                  <a:lnTo>
                    <a:pt x="4736306" y="925514"/>
                  </a:lnTo>
                  <a:lnTo>
                    <a:pt x="519906" y="925514"/>
                  </a:lnTo>
                  <a:lnTo>
                    <a:pt x="519906" y="919753"/>
                  </a:lnTo>
                  <a:lnTo>
                    <a:pt x="462757" y="925514"/>
                  </a:lnTo>
                  <a:cubicBezTo>
                    <a:pt x="207183" y="925514"/>
                    <a:pt x="0" y="718331"/>
                    <a:pt x="0" y="462757"/>
                  </a:cubicBezTo>
                  <a:cubicBezTo>
                    <a:pt x="0" y="207183"/>
                    <a:pt x="207183" y="0"/>
                    <a:pt x="462757" y="0"/>
                  </a:cubicBezTo>
                  <a:close/>
                </a:path>
              </a:pathLst>
            </a:custGeom>
            <a:solidFill>
              <a:srgbClr val="6C5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7"/>
            <p:cNvSpPr/>
            <p:nvPr/>
          </p:nvSpPr>
          <p:spPr>
            <a:xfrm flipH="1">
              <a:off x="3461" y="4702175"/>
              <a:ext cx="669639" cy="925514"/>
            </a:xfrm>
            <a:custGeom>
              <a:avLst/>
              <a:gdLst/>
              <a:ahLst/>
              <a:cxnLst/>
              <a:rect l="l" t="t" r="r" b="b"/>
              <a:pathLst>
                <a:path w="3720214" h="925514" extrusionOk="0">
                  <a:moveTo>
                    <a:pt x="0" y="0"/>
                  </a:moveTo>
                  <a:lnTo>
                    <a:pt x="3720214" y="0"/>
                  </a:lnTo>
                  <a:lnTo>
                    <a:pt x="3720214" y="925514"/>
                  </a:lnTo>
                  <a:lnTo>
                    <a:pt x="0" y="925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5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7"/>
            <p:cNvSpPr txBox="1"/>
            <p:nvPr/>
          </p:nvSpPr>
          <p:spPr>
            <a:xfrm flipH="1">
              <a:off x="2549537" y="4927600"/>
              <a:ext cx="3478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Describe Your House</a:t>
              </a:r>
              <a:endParaRPr sz="2800" b="1"/>
            </a:p>
          </p:txBody>
        </p:sp>
        <p:sp>
          <p:nvSpPr>
            <p:cNvPr id="469" name="Google Shape;469;p17"/>
            <p:cNvSpPr txBox="1"/>
            <p:nvPr/>
          </p:nvSpPr>
          <p:spPr>
            <a:xfrm>
              <a:off x="1041400" y="4849812"/>
              <a:ext cx="816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5B7B"/>
                </a:buClr>
                <a:buSzPts val="4000"/>
                <a:buFont typeface="Arial"/>
                <a:buNone/>
              </a:pPr>
              <a:r>
                <a:rPr lang="en-US" sz="4000" b="1" i="0" u="none">
                  <a:solidFill>
                    <a:srgbClr val="6C5B7B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  <p:pic>
          <p:nvPicPr>
            <p:cNvPr id="470" name="Google Shape;470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775" y="4937125"/>
              <a:ext cx="458787" cy="4587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1" name="Google Shape;471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975" y="2137563"/>
            <a:ext cx="568325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3875" y="2020875"/>
            <a:ext cx="5570550" cy="41765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7"/>
    </mc:Choice>
    <mc:Fallback>
      <p:transition spd="slow" advTm="1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8" name="Google Shape;478;p18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8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Describe Your House</a:t>
            </a:r>
            <a:endParaRPr sz="2800" b="1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82" name="Google Shape;482;p18"/>
          <p:cNvSpPr/>
          <p:nvPr/>
        </p:nvSpPr>
        <p:spPr>
          <a:xfrm rot="5400000">
            <a:off x="1240692" y="1130027"/>
            <a:ext cx="579900" cy="384600"/>
          </a:xfrm>
          <a:prstGeom prst="triangle">
            <a:avLst>
              <a:gd name="adj" fmla="val 50000"/>
            </a:avLst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p18"/>
          <p:cNvGrpSpPr/>
          <p:nvPr/>
        </p:nvGrpSpPr>
        <p:grpSpPr>
          <a:xfrm>
            <a:off x="1338215" y="2178702"/>
            <a:ext cx="384900" cy="579900"/>
            <a:chOff x="3579140" y="2022552"/>
            <a:chExt cx="384900" cy="579900"/>
          </a:xfrm>
        </p:grpSpPr>
        <p:sp>
          <p:nvSpPr>
            <p:cNvPr id="484" name="Google Shape;484;p18"/>
            <p:cNvSpPr/>
            <p:nvPr/>
          </p:nvSpPr>
          <p:spPr>
            <a:xfrm rot="5400000">
              <a:off x="3481640" y="2120052"/>
              <a:ext cx="579900" cy="384900"/>
            </a:xfrm>
            <a:prstGeom prst="triangle">
              <a:avLst>
                <a:gd name="adj" fmla="val 50000"/>
              </a:avLst>
            </a:pr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51007" y="2225117"/>
              <a:ext cx="120707" cy="1488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18"/>
          <p:cNvGrpSpPr/>
          <p:nvPr/>
        </p:nvGrpSpPr>
        <p:grpSpPr>
          <a:xfrm>
            <a:off x="1338223" y="1612127"/>
            <a:ext cx="384900" cy="579900"/>
            <a:chOff x="2824298" y="2022552"/>
            <a:chExt cx="384900" cy="579900"/>
          </a:xfrm>
        </p:grpSpPr>
        <p:sp>
          <p:nvSpPr>
            <p:cNvPr id="487" name="Google Shape;487;p18"/>
            <p:cNvSpPr/>
            <p:nvPr/>
          </p:nvSpPr>
          <p:spPr>
            <a:xfrm rot="5400000">
              <a:off x="2726798" y="2120052"/>
              <a:ext cx="579900" cy="384900"/>
            </a:xfrm>
            <a:prstGeom prst="triangle">
              <a:avLst>
                <a:gd name="adj" fmla="val 50000"/>
              </a:avLst>
            </a:prstGeom>
            <a:solidFill>
              <a:srgbClr val="C06C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06589" y="2225117"/>
              <a:ext cx="127432" cy="1624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9" name="Google Shape;48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9584" y="1243233"/>
            <a:ext cx="121716" cy="15803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8"/>
          <p:cNvSpPr txBox="1"/>
          <p:nvPr/>
        </p:nvSpPr>
        <p:spPr>
          <a:xfrm flipH="1">
            <a:off x="1723200" y="2191950"/>
            <a:ext cx="7333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280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F6728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the </a:t>
            </a:r>
            <a:r>
              <a:rPr lang="en-US" sz="2800" b="1">
                <a:solidFill>
                  <a:srgbClr val="F6728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answer</a:t>
            </a:r>
            <a:r>
              <a:rPr lang="en-US" sz="2800">
                <a:solidFill>
                  <a:srgbClr val="F6728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description of the popular house in Airbnb with the largest number of reviews per month.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1" name="Google Shape;491;p18"/>
          <p:cNvSpPr txBox="1"/>
          <p:nvPr/>
        </p:nvSpPr>
        <p:spPr>
          <a:xfrm flipH="1">
            <a:off x="1723000" y="1612050"/>
            <a:ext cx="7066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6C84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rgbClr val="C06C84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Question: </a:t>
            </a:r>
            <a:r>
              <a:rPr lang="en-US" sz="2800">
                <a:solidFill>
                  <a:srgbClr val="C06C84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attracts the customer?</a:t>
            </a:r>
            <a:endParaRPr sz="1600" i="0" u="none">
              <a:solidFill>
                <a:srgbClr val="C06C8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i="0" u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2" name="Google Shape;492;p18"/>
          <p:cNvSpPr txBox="1"/>
          <p:nvPr/>
        </p:nvSpPr>
        <p:spPr>
          <a:xfrm flipH="1">
            <a:off x="1723000" y="1030200"/>
            <a:ext cx="45978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5B7B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rgbClr val="6C5B7B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Goal: </a:t>
            </a:r>
            <a:r>
              <a:rPr lang="en-US" sz="2800">
                <a:solidFill>
                  <a:srgbClr val="6C5B7B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Attract Customers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3" name="Google Shape;493;p18"/>
          <p:cNvSpPr txBox="1"/>
          <p:nvPr/>
        </p:nvSpPr>
        <p:spPr>
          <a:xfrm>
            <a:off x="1708150" y="3926700"/>
            <a:ext cx="94545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 two compare groups:</a:t>
            </a:r>
            <a:endParaRPr>
              <a:solidFill>
                <a:srgbClr val="666666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Comic Sans MS"/>
              <a:buAutoNum type="arabicPeriod"/>
            </a:pPr>
            <a:r>
              <a:rPr lang="en-US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rate of the house must be </a:t>
            </a:r>
            <a:r>
              <a:rPr lang="en-US" sz="2400" b="1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GREATER THAN</a:t>
            </a:r>
            <a:r>
              <a:rPr lang="en-US" sz="24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90</a:t>
            </a:r>
            <a:r>
              <a:rPr lang="en-US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, which means that they are good house. </a:t>
            </a:r>
            <a:endParaRPr sz="24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Comic Sans MS"/>
              <a:buAutoNum type="arabicPeriod"/>
            </a:pPr>
            <a:r>
              <a:rPr lang="en-US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number of the two set is the </a:t>
            </a:r>
            <a:r>
              <a:rPr lang="en-US" sz="2400" b="1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SAME</a:t>
            </a:r>
            <a:r>
              <a:rPr lang="en-US" sz="24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 200</a:t>
            </a:r>
            <a:r>
              <a:rPr lang="en-US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4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Comic Sans MS"/>
              <a:buAutoNum type="arabicPeriod"/>
            </a:pPr>
            <a:r>
              <a:rPr lang="en-US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first group has reviews number </a:t>
            </a:r>
            <a:r>
              <a:rPr lang="en-US" sz="24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least 7 </a:t>
            </a:r>
            <a:r>
              <a:rPr lang="en-US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 mon.</a:t>
            </a:r>
            <a:endParaRPr sz="24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second group is the 200 houses which has the </a:t>
            </a:r>
            <a:r>
              <a:rPr lang="en-US" sz="24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lowest number</a:t>
            </a:r>
            <a:r>
              <a:rPr lang="en-US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reviews per mon. </a:t>
            </a:r>
            <a:endParaRPr sz="24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12"/>
    </mc:Choice>
    <mc:Fallback>
      <p:transition spd="slow" advTm="1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9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9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9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9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Describe Your House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19"/>
          <p:cNvGrpSpPr/>
          <p:nvPr/>
        </p:nvGrpSpPr>
        <p:grpSpPr>
          <a:xfrm>
            <a:off x="962037" y="847900"/>
            <a:ext cx="4837827" cy="4629450"/>
            <a:chOff x="962037" y="847900"/>
            <a:chExt cx="4837827" cy="4629450"/>
          </a:xfrm>
        </p:grpSpPr>
        <p:pic>
          <p:nvPicPr>
            <p:cNvPr id="504" name="Google Shape;50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2037" y="847900"/>
              <a:ext cx="4837827" cy="462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19"/>
            <p:cNvSpPr/>
            <p:nvPr/>
          </p:nvSpPr>
          <p:spPr>
            <a:xfrm>
              <a:off x="1796050" y="1553900"/>
              <a:ext cx="748200" cy="2661900"/>
            </a:xfrm>
            <a:prstGeom prst="flowChartAlternateProcess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highlight>
                  <a:srgbClr val="F34B5B"/>
                </a:highlight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4875150" y="2446025"/>
              <a:ext cx="581100" cy="1640400"/>
            </a:xfrm>
            <a:prstGeom prst="flowChartAlternateProcess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highlight>
                  <a:srgbClr val="F34B5B"/>
                </a:highlight>
              </a:endParaRPr>
            </a:p>
          </p:txBody>
        </p:sp>
      </p:grpSp>
      <p:sp>
        <p:nvSpPr>
          <p:cNvPr id="507" name="Google Shape;507;p19"/>
          <p:cNvSpPr txBox="1"/>
          <p:nvPr/>
        </p:nvSpPr>
        <p:spPr>
          <a:xfrm>
            <a:off x="914400" y="5502250"/>
            <a:ext cx="51117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Focus on describe the </a:t>
            </a:r>
            <a:r>
              <a:rPr lang="en-US" sz="2400" b="1">
                <a:solidFill>
                  <a:srgbClr val="FF0000"/>
                </a:solidFill>
              </a:rPr>
              <a:t>details</a:t>
            </a:r>
            <a:r>
              <a:rPr lang="en-US" sz="2400" b="1"/>
              <a:t> </a:t>
            </a:r>
            <a:r>
              <a:rPr lang="en-US" sz="2400"/>
              <a:t>of room and emphasis on making the guest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 b="1">
                <a:solidFill>
                  <a:srgbClr val="FF0000"/>
                </a:solidFill>
              </a:rPr>
              <a:t>feel at home</a:t>
            </a:r>
            <a:r>
              <a:rPr lang="en-US" sz="2400"/>
              <a:t>.</a:t>
            </a:r>
            <a:endParaRPr sz="2400"/>
          </a:p>
        </p:txBody>
      </p:sp>
      <p:sp>
        <p:nvSpPr>
          <p:cNvPr id="508" name="Google Shape;508;p19"/>
          <p:cNvSpPr txBox="1"/>
          <p:nvPr/>
        </p:nvSpPr>
        <p:spPr>
          <a:xfrm>
            <a:off x="6621450" y="5652925"/>
            <a:ext cx="46440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Have a lot descriptions of  the neighborhood and do not focus on something.</a:t>
            </a:r>
            <a:endParaRPr/>
          </a:p>
        </p:txBody>
      </p:sp>
      <p:grpSp>
        <p:nvGrpSpPr>
          <p:cNvPr id="509" name="Google Shape;509;p19"/>
          <p:cNvGrpSpPr/>
          <p:nvPr/>
        </p:nvGrpSpPr>
        <p:grpSpPr>
          <a:xfrm>
            <a:off x="6621451" y="823000"/>
            <a:ext cx="4816650" cy="4679253"/>
            <a:chOff x="6621451" y="823000"/>
            <a:chExt cx="4816650" cy="4679253"/>
          </a:xfrm>
        </p:grpSpPr>
        <p:pic>
          <p:nvPicPr>
            <p:cNvPr id="510" name="Google Shape;51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21451" y="823000"/>
              <a:ext cx="4816650" cy="4679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19"/>
            <p:cNvSpPr/>
            <p:nvPr/>
          </p:nvSpPr>
          <p:spPr>
            <a:xfrm>
              <a:off x="6926950" y="3429000"/>
              <a:ext cx="3867900" cy="1250100"/>
            </a:xfrm>
            <a:prstGeom prst="flowChartAlternateProcess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highlight>
                  <a:srgbClr val="F34B5B"/>
                </a:highligh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25"/>
    </mc:Choice>
    <mc:Fallback>
      <p:transition spd="slow" advTm="2882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6621462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SzPts val="1400"/>
            </a:pPr>
            <a:endParaRPr sz="1867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SzPts val="1400"/>
            </a:pPr>
            <a:endParaRPr sz="1867">
              <a:solidFill>
                <a:schemeClr val="dk1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962026" y="0"/>
            <a:ext cx="376237" cy="5842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SzPts val="1400"/>
            </a:pPr>
            <a:endParaRPr sz="1867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384300" y="0"/>
            <a:ext cx="146051" cy="5842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SzPts val="1400"/>
            </a:pPr>
            <a:endParaRPr sz="1867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511064" y="107400"/>
            <a:ext cx="4110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100"/>
            </a:pPr>
            <a:r>
              <a:rPr lang="en-US" altLang="zh-CN" sz="2800" b="1">
                <a:latin typeface="Josefin Sans"/>
                <a:ea typeface="Josefin Sans"/>
                <a:cs typeface="Josefin Sans"/>
                <a:sym typeface="Josefin Sans"/>
              </a:rPr>
              <a:t>Summary</a:t>
            </a:r>
            <a:endParaRPr sz="2000" b="1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buSzPts val="2100"/>
            </a:pPr>
            <a:endParaRPr sz="280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1171909" y="973185"/>
            <a:ext cx="9188900" cy="4911633"/>
            <a:chOff x="900981" y="1076325"/>
            <a:chExt cx="6891675" cy="3683725"/>
          </a:xfrm>
        </p:grpSpPr>
        <p:sp>
          <p:nvSpPr>
            <p:cNvPr id="109" name="Google Shape;109;p17"/>
            <p:cNvSpPr txBox="1"/>
            <p:nvPr/>
          </p:nvSpPr>
          <p:spPr>
            <a:xfrm>
              <a:off x="3614756" y="1076325"/>
              <a:ext cx="4177800" cy="8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F8B193"/>
                </a:buClr>
                <a:buSzPts val="2100"/>
              </a:pPr>
              <a:r>
                <a:rPr lang="en-US" altLang="zh-CN" sz="2800" b="1">
                  <a:solidFill>
                    <a:srgbClr val="F8B193"/>
                  </a:solidFill>
                  <a:latin typeface="Calibri"/>
                  <a:ea typeface="Calibri"/>
                  <a:cs typeface="Calibri"/>
                  <a:sym typeface="Calibri"/>
                </a:rPr>
                <a:t>Find Worthy Neighbourhood</a:t>
              </a:r>
              <a:endParaRPr sz="3733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US" altLang="zh-CN" sz="2000">
                  <a:latin typeface="Calibri"/>
                  <a:ea typeface="Calibri"/>
                  <a:cs typeface="Calibri"/>
                  <a:sym typeface="Calibri"/>
                </a:rPr>
                <a:t>Belle Harbor is the best neighbourhood. </a:t>
              </a:r>
              <a:endParaRPr sz="2400" b="1" u="sng">
                <a:solidFill>
                  <a:srgbClr val="F01429"/>
                </a:solidFill>
              </a:endParaRPr>
            </a:p>
            <a:p>
              <a:pPr>
                <a:buSzPts val="1500"/>
              </a:pPr>
              <a:endParaRPr sz="2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3614750" y="2073325"/>
              <a:ext cx="4177800" cy="8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F67280"/>
                </a:buClr>
                <a:buSzPts val="2100"/>
              </a:pPr>
              <a:r>
                <a:rPr lang="en-US" altLang="zh-CN" sz="2800" b="1">
                  <a:solidFill>
                    <a:srgbClr val="F67280"/>
                  </a:solidFill>
                  <a:latin typeface="Calibri"/>
                  <a:ea typeface="Calibri"/>
                  <a:cs typeface="Calibri"/>
                  <a:sym typeface="Calibri"/>
                </a:rPr>
                <a:t>Choose the Best House-Type</a:t>
              </a:r>
              <a:endParaRPr sz="1600" b="1">
                <a:solidFill>
                  <a:srgbClr val="F6728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500"/>
              </a:pPr>
              <a:r>
                <a:rPr lang="en-US" altLang="zh-CN" sz="2000">
                  <a:latin typeface="Calibri"/>
                  <a:ea typeface="Calibri"/>
                  <a:cs typeface="Calibri"/>
                  <a:sym typeface="Calibri"/>
                </a:rPr>
                <a:t>Accomodates is the most important factor. </a:t>
              </a:r>
              <a:endParaRPr sz="1467"/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3614856" y="2871800"/>
              <a:ext cx="4177800" cy="8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C06C84"/>
                </a:buClr>
                <a:buSzPts val="2100"/>
              </a:pPr>
              <a:r>
                <a:rPr lang="en-US" altLang="zh-CN" sz="2800" b="1">
                  <a:solidFill>
                    <a:srgbClr val="C06C84"/>
                  </a:solidFill>
                  <a:latin typeface="Calibri"/>
                  <a:ea typeface="Calibri"/>
                  <a:cs typeface="Calibri"/>
                  <a:sym typeface="Calibri"/>
                </a:rPr>
                <a:t>Price Your House</a:t>
              </a:r>
              <a:endParaRPr sz="1600" b="1">
                <a:solidFill>
                  <a:srgbClr val="C06C8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500"/>
              </a:pPr>
              <a:r>
                <a:rPr lang="zh-CN" altLang="en-US" sz="20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2000">
                  <a:latin typeface="Calibri"/>
                  <a:ea typeface="Calibri"/>
                  <a:cs typeface="Calibri"/>
                  <a:sym typeface="Calibri"/>
                </a:rPr>
                <a:t>Use the regression model to predict the price and adjust it according to the map.</a:t>
              </a:r>
              <a:endParaRPr sz="1467"/>
            </a:p>
          </p:txBody>
        </p:sp>
        <p:sp>
          <p:nvSpPr>
            <p:cNvPr id="112" name="Google Shape;112;p17"/>
            <p:cNvSpPr txBox="1"/>
            <p:nvPr/>
          </p:nvSpPr>
          <p:spPr>
            <a:xfrm>
              <a:off x="3643950" y="3906250"/>
              <a:ext cx="4119600" cy="8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6C5B7B"/>
                </a:buClr>
                <a:buSzPts val="2100"/>
              </a:pPr>
              <a:r>
                <a:rPr lang="en-US" altLang="zh-CN" sz="2800" b="1">
                  <a:solidFill>
                    <a:srgbClr val="6C5B7B"/>
                  </a:solidFill>
                  <a:latin typeface="Calibri"/>
                  <a:ea typeface="Calibri"/>
                  <a:cs typeface="Calibri"/>
                  <a:sym typeface="Calibri"/>
                </a:rPr>
                <a:t>Descript Your Home</a:t>
              </a:r>
              <a:endParaRPr sz="1600" b="1">
                <a:solidFill>
                  <a:srgbClr val="6C5B7B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500"/>
              </a:pPr>
              <a:r>
                <a:rPr lang="zh-CN" altLang="en-US" sz="20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2000">
                  <a:latin typeface="Calibri"/>
                  <a:ea typeface="Calibri"/>
                  <a:cs typeface="Calibri"/>
                  <a:sym typeface="Calibri"/>
                </a:rPr>
                <a:t>Try to describe your house’s details and emphasis on that you will make them feel at home.</a:t>
              </a:r>
              <a:endParaRPr sz="1467"/>
            </a:p>
          </p:txBody>
        </p:sp>
        <p:grpSp>
          <p:nvGrpSpPr>
            <p:cNvPr id="113" name="Google Shape;113;p17"/>
            <p:cNvGrpSpPr/>
            <p:nvPr/>
          </p:nvGrpSpPr>
          <p:grpSpPr>
            <a:xfrm>
              <a:off x="900981" y="1088197"/>
              <a:ext cx="2430185" cy="3648075"/>
              <a:chOff x="1287065" y="1025128"/>
              <a:chExt cx="3456386" cy="3648075"/>
            </a:xfrm>
          </p:grpSpPr>
          <p:sp>
            <p:nvSpPr>
              <p:cNvPr id="114" name="Google Shape;114;p17"/>
              <p:cNvSpPr/>
              <p:nvPr/>
            </p:nvSpPr>
            <p:spPr>
              <a:xfrm rot="-120000" flipH="1">
                <a:off x="2278856" y="1988344"/>
                <a:ext cx="1426369" cy="850106"/>
              </a:xfrm>
              <a:custGeom>
                <a:avLst/>
                <a:gdLst/>
                <a:ahLst/>
                <a:cxnLst/>
                <a:rect l="l" t="t" r="r" b="b"/>
                <a:pathLst>
                  <a:path w="2262142" h="1396256" extrusionOk="0">
                    <a:moveTo>
                      <a:pt x="0" y="0"/>
                    </a:moveTo>
                    <a:lnTo>
                      <a:pt x="74770" y="1396256"/>
                    </a:lnTo>
                    <a:lnTo>
                      <a:pt x="2262142" y="13962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4B5B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>
                  <a:buSzPts val="1400"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sp>
            <p:nvSpPr>
              <p:cNvPr id="115" name="Google Shape;115;p17"/>
              <p:cNvSpPr/>
              <p:nvPr/>
            </p:nvSpPr>
            <p:spPr>
              <a:xfrm>
                <a:off x="3671888" y="1969294"/>
                <a:ext cx="1071563" cy="850106"/>
              </a:xfrm>
              <a:custGeom>
                <a:avLst/>
                <a:gdLst/>
                <a:ahLst/>
                <a:cxnLst/>
                <a:rect l="l" t="t" r="r" b="b"/>
                <a:pathLst>
                  <a:path w="1699399" h="1344593" extrusionOk="0">
                    <a:moveTo>
                      <a:pt x="0" y="0"/>
                    </a:moveTo>
                    <a:lnTo>
                      <a:pt x="1475296" y="0"/>
                    </a:lnTo>
                    <a:cubicBezTo>
                      <a:pt x="1599065" y="0"/>
                      <a:pt x="1699399" y="100334"/>
                      <a:pt x="1699399" y="224103"/>
                    </a:cubicBezTo>
                    <a:lnTo>
                      <a:pt x="1699399" y="1120490"/>
                    </a:lnTo>
                    <a:cubicBezTo>
                      <a:pt x="1699399" y="1244259"/>
                      <a:pt x="1599065" y="1344593"/>
                      <a:pt x="1475296" y="1344593"/>
                    </a:cubicBezTo>
                    <a:lnTo>
                      <a:pt x="0" y="13445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7280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>
                  <a:buSzPts val="1400"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sp>
            <p:nvSpPr>
              <p:cNvPr id="116" name="Google Shape;116;p17"/>
              <p:cNvSpPr/>
              <p:nvPr/>
            </p:nvSpPr>
            <p:spPr>
              <a:xfrm rot="-10680000">
                <a:off x="2278856" y="2881313"/>
                <a:ext cx="1426369" cy="846534"/>
              </a:xfrm>
              <a:custGeom>
                <a:avLst/>
                <a:gdLst/>
                <a:ahLst/>
                <a:cxnLst/>
                <a:rect l="l" t="t" r="r" b="b"/>
                <a:pathLst>
                  <a:path w="1901961" h="1128526" extrusionOk="0">
                    <a:moveTo>
                      <a:pt x="1901961" y="1128526"/>
                    </a:moveTo>
                    <a:lnTo>
                      <a:pt x="62575" y="1128526"/>
                    </a:lnTo>
                    <a:lnTo>
                      <a:pt x="0" y="290"/>
                    </a:lnTo>
                    <a:lnTo>
                      <a:pt x="8289" y="0"/>
                    </a:lnTo>
                    <a:lnTo>
                      <a:pt x="1901961" y="1128526"/>
                    </a:lnTo>
                    <a:close/>
                  </a:path>
                </a:pathLst>
              </a:custGeom>
              <a:solidFill>
                <a:srgbClr val="B24C69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>
                  <a:buSzPts val="1400"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 rot="10800000" flipH="1">
                <a:off x="3658790" y="2900363"/>
                <a:ext cx="1071563" cy="840581"/>
              </a:xfrm>
              <a:custGeom>
                <a:avLst/>
                <a:gdLst/>
                <a:ahLst/>
                <a:cxnLst/>
                <a:rect l="l" t="t" r="r" b="b"/>
                <a:pathLst>
                  <a:path w="1699399" h="1344593" extrusionOk="0">
                    <a:moveTo>
                      <a:pt x="0" y="0"/>
                    </a:moveTo>
                    <a:lnTo>
                      <a:pt x="1475296" y="0"/>
                    </a:lnTo>
                    <a:cubicBezTo>
                      <a:pt x="1599065" y="0"/>
                      <a:pt x="1699399" y="100334"/>
                      <a:pt x="1699399" y="224103"/>
                    </a:cubicBezTo>
                    <a:lnTo>
                      <a:pt x="1699399" y="1120490"/>
                    </a:lnTo>
                    <a:cubicBezTo>
                      <a:pt x="1699399" y="1244259"/>
                      <a:pt x="1599065" y="1344593"/>
                      <a:pt x="1475296" y="1344593"/>
                    </a:cubicBezTo>
                    <a:lnTo>
                      <a:pt x="0" y="13445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6C84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>
                  <a:buSzPts val="1400"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 rot="2340000" flipH="1">
                <a:off x="1881187" y="3402806"/>
                <a:ext cx="2250281" cy="659606"/>
              </a:xfrm>
              <a:custGeom>
                <a:avLst/>
                <a:gdLst/>
                <a:ahLst/>
                <a:cxnLst/>
                <a:rect l="l" t="t" r="r" b="b"/>
                <a:pathLst>
                  <a:path w="3567861" h="1045825" extrusionOk="0">
                    <a:moveTo>
                      <a:pt x="0" y="1045825"/>
                    </a:moveTo>
                    <a:lnTo>
                      <a:pt x="829510" y="0"/>
                    </a:lnTo>
                    <a:lnTo>
                      <a:pt x="3567861" y="116658"/>
                    </a:lnTo>
                    <a:cubicBezTo>
                      <a:pt x="2354936" y="465266"/>
                      <a:pt x="1212925" y="697217"/>
                      <a:pt x="0" y="1045825"/>
                    </a:cubicBezTo>
                    <a:close/>
                  </a:path>
                </a:pathLst>
              </a:custGeom>
              <a:solidFill>
                <a:srgbClr val="594B65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>
                  <a:buSzPts val="1400"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 rot="10800000" flipH="1">
                <a:off x="3658790" y="3836194"/>
                <a:ext cx="1071563" cy="837009"/>
              </a:xfrm>
              <a:custGeom>
                <a:avLst/>
                <a:gdLst/>
                <a:ahLst/>
                <a:cxnLst/>
                <a:rect l="l" t="t" r="r" b="b"/>
                <a:pathLst>
                  <a:path w="1699399" h="1344593" extrusionOk="0">
                    <a:moveTo>
                      <a:pt x="0" y="0"/>
                    </a:moveTo>
                    <a:lnTo>
                      <a:pt x="1475296" y="0"/>
                    </a:lnTo>
                    <a:cubicBezTo>
                      <a:pt x="1599065" y="0"/>
                      <a:pt x="1699399" y="100334"/>
                      <a:pt x="1699399" y="224103"/>
                    </a:cubicBezTo>
                    <a:lnTo>
                      <a:pt x="1699399" y="1120490"/>
                    </a:lnTo>
                    <a:cubicBezTo>
                      <a:pt x="1699399" y="1244259"/>
                      <a:pt x="1599065" y="1344593"/>
                      <a:pt x="1475296" y="1344593"/>
                    </a:cubicBezTo>
                    <a:lnTo>
                      <a:pt x="0" y="13445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5B7B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>
                  <a:buSzPts val="1400"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 rot="8460000">
                <a:off x="1881187" y="1647825"/>
                <a:ext cx="2250280" cy="659606"/>
              </a:xfrm>
              <a:custGeom>
                <a:avLst/>
                <a:gdLst/>
                <a:ahLst/>
                <a:cxnLst/>
                <a:rect l="l" t="t" r="r" b="b"/>
                <a:pathLst>
                  <a:path w="3567861" h="1045825" extrusionOk="0">
                    <a:moveTo>
                      <a:pt x="0" y="1045825"/>
                    </a:moveTo>
                    <a:lnTo>
                      <a:pt x="829510" y="0"/>
                    </a:lnTo>
                    <a:lnTo>
                      <a:pt x="3567861" y="116658"/>
                    </a:lnTo>
                    <a:cubicBezTo>
                      <a:pt x="2354936" y="465266"/>
                      <a:pt x="1212925" y="697217"/>
                      <a:pt x="0" y="1045825"/>
                    </a:cubicBezTo>
                    <a:close/>
                  </a:path>
                </a:pathLst>
              </a:custGeom>
              <a:solidFill>
                <a:srgbClr val="F5885D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>
                  <a:buSzPts val="1400"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3671888" y="1031081"/>
                <a:ext cx="1071563" cy="838200"/>
              </a:xfrm>
              <a:custGeom>
                <a:avLst/>
                <a:gdLst/>
                <a:ahLst/>
                <a:cxnLst/>
                <a:rect l="l" t="t" r="r" b="b"/>
                <a:pathLst>
                  <a:path w="1699399" h="1344593" extrusionOk="0">
                    <a:moveTo>
                      <a:pt x="0" y="0"/>
                    </a:moveTo>
                    <a:lnTo>
                      <a:pt x="1475296" y="0"/>
                    </a:lnTo>
                    <a:cubicBezTo>
                      <a:pt x="1599065" y="0"/>
                      <a:pt x="1699399" y="100334"/>
                      <a:pt x="1699399" y="224103"/>
                    </a:cubicBezTo>
                    <a:lnTo>
                      <a:pt x="1699399" y="1120490"/>
                    </a:lnTo>
                    <a:cubicBezTo>
                      <a:pt x="1699399" y="1244259"/>
                      <a:pt x="1599065" y="1344593"/>
                      <a:pt x="1475296" y="1344593"/>
                    </a:cubicBezTo>
                    <a:lnTo>
                      <a:pt x="0" y="13445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B193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>
                  <a:buSzPts val="1400"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22" name="Google Shape;122;p17"/>
              <p:cNvGrpSpPr/>
              <p:nvPr/>
            </p:nvGrpSpPr>
            <p:grpSpPr>
              <a:xfrm>
                <a:off x="1287065" y="2431256"/>
                <a:ext cx="1026319" cy="1031081"/>
                <a:chOff x="0" y="0"/>
                <a:chExt cx="2147483647" cy="2147483647"/>
              </a:xfrm>
            </p:grpSpPr>
            <p:grpSp>
              <p:nvGrpSpPr>
                <p:cNvPr id="123" name="Google Shape;123;p17"/>
                <p:cNvGrpSpPr/>
                <p:nvPr/>
              </p:nvGrpSpPr>
              <p:grpSpPr>
                <a:xfrm>
                  <a:off x="0" y="0"/>
                  <a:ext cx="2147483647" cy="2147483647"/>
                  <a:chOff x="0" y="0"/>
                  <a:chExt cx="2147483647" cy="2147483647"/>
                </a:xfrm>
              </p:grpSpPr>
              <p:sp>
                <p:nvSpPr>
                  <p:cNvPr id="124" name="Google Shape;124;p17"/>
                  <p:cNvSpPr txBox="1"/>
                  <p:nvPr/>
                </p:nvSpPr>
                <p:spPr>
                  <a:xfrm>
                    <a:off x="0" y="395242287"/>
                    <a:ext cx="1242232315" cy="974930389"/>
                  </a:xfrm>
                  <a:prstGeom prst="rect">
                    <a:avLst/>
                  </a:prstGeom>
                  <a:solidFill>
                    <a:srgbClr val="355C7D"/>
                  </a:solidFill>
                  <a:ln>
                    <a:noFill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>
                      <a:buSzPts val="1400"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5" name="Google Shape;125;p17"/>
                  <p:cNvSpPr txBox="1"/>
                  <p:nvPr/>
                </p:nvSpPr>
                <p:spPr>
                  <a:xfrm>
                    <a:off x="0" y="0"/>
                    <a:ext cx="873856260" cy="395242297"/>
                  </a:xfrm>
                  <a:prstGeom prst="rect">
                    <a:avLst/>
                  </a:prstGeom>
                  <a:solidFill>
                    <a:srgbClr val="355C7D"/>
                  </a:solidFill>
                  <a:ln>
                    <a:noFill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>
                      <a:buSzPts val="1400"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6" name="Google Shape;126;p17"/>
                  <p:cNvSpPr txBox="1"/>
                  <p:nvPr/>
                </p:nvSpPr>
                <p:spPr>
                  <a:xfrm>
                    <a:off x="1295093852" y="447941736"/>
                    <a:ext cx="461086287" cy="882706668"/>
                  </a:xfrm>
                  <a:prstGeom prst="rect">
                    <a:avLst/>
                  </a:prstGeom>
                  <a:solidFill>
                    <a:srgbClr val="355C7D"/>
                  </a:solidFill>
                  <a:ln>
                    <a:noFill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>
                      <a:buSzPts val="1400"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7" name="Google Shape;127;p17"/>
                  <p:cNvSpPr/>
                  <p:nvPr/>
                </p:nvSpPr>
                <p:spPr>
                  <a:xfrm>
                    <a:off x="1805537533" y="223011543"/>
                    <a:ext cx="341946113" cy="1306299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19" h="839485" extrusionOk="0">
                        <a:moveTo>
                          <a:pt x="215619" y="0"/>
                        </a:moveTo>
                        <a:lnTo>
                          <a:pt x="215619" y="839485"/>
                        </a:lnTo>
                        <a:lnTo>
                          <a:pt x="0" y="691923"/>
                        </a:lnTo>
                        <a:lnTo>
                          <a:pt x="0" y="147562"/>
                        </a:lnTo>
                        <a:lnTo>
                          <a:pt x="215619" y="0"/>
                        </a:lnTo>
                        <a:close/>
                      </a:path>
                    </a:pathLst>
                  </a:custGeom>
                  <a:solidFill>
                    <a:srgbClr val="355C7D"/>
                  </a:solidFill>
                  <a:ln>
                    <a:noFill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>
                      <a:buSzPts val="1400"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8" name="Google Shape;128;p17"/>
                  <p:cNvSpPr/>
                  <p:nvPr/>
                </p:nvSpPr>
                <p:spPr>
                  <a:xfrm>
                    <a:off x="144705419" y="1277949060"/>
                    <a:ext cx="673976142" cy="869534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799" h="558801" extrusionOk="0">
                        <a:moveTo>
                          <a:pt x="62411" y="80767"/>
                        </a:moveTo>
                        <a:lnTo>
                          <a:pt x="62411" y="478032"/>
                        </a:lnTo>
                        <a:lnTo>
                          <a:pt x="369387" y="478032"/>
                        </a:lnTo>
                        <a:lnTo>
                          <a:pt x="369387" y="80767"/>
                        </a:lnTo>
                        <a:lnTo>
                          <a:pt x="62411" y="80767"/>
                        </a:lnTo>
                        <a:close/>
                        <a:moveTo>
                          <a:pt x="0" y="0"/>
                        </a:moveTo>
                        <a:lnTo>
                          <a:pt x="431799" y="0"/>
                        </a:lnTo>
                        <a:lnTo>
                          <a:pt x="431799" y="558801"/>
                        </a:lnTo>
                        <a:lnTo>
                          <a:pt x="0" y="55880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55C7D"/>
                  </a:solidFill>
                  <a:ln>
                    <a:noFill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>
                      <a:buSzPts val="1400"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" name="Google Shape;129;p17"/>
                  <p:cNvSpPr/>
                  <p:nvPr/>
                </p:nvSpPr>
                <p:spPr>
                  <a:xfrm>
                    <a:off x="734538922" y="1562297851"/>
                    <a:ext cx="586984933" cy="585185741"/>
                  </a:xfrm>
                  <a:prstGeom prst="ellipse">
                    <a:avLst/>
                  </a:prstGeom>
                  <a:solidFill>
                    <a:srgbClr val="355C7D"/>
                  </a:solidFill>
                  <a:ln>
                    <a:noFill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>
                      <a:buSzPts val="1400"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30" name="Google Shape;130;p17"/>
                  <p:cNvSpPr txBox="1"/>
                  <p:nvPr/>
                </p:nvSpPr>
                <p:spPr>
                  <a:xfrm>
                    <a:off x="744211522" y="1264776860"/>
                    <a:ext cx="261889814" cy="882706668"/>
                  </a:xfrm>
                  <a:prstGeom prst="rect">
                    <a:avLst/>
                  </a:prstGeom>
                  <a:solidFill>
                    <a:srgbClr val="355C7D"/>
                  </a:solidFill>
                  <a:ln>
                    <a:noFill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>
                      <a:buSzPts val="1400"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</p:grpSp>
            <p:sp>
              <p:nvSpPr>
                <p:cNvPr id="131" name="Google Shape;131;p17"/>
                <p:cNvSpPr/>
                <p:nvPr/>
              </p:nvSpPr>
              <p:spPr>
                <a:xfrm>
                  <a:off x="836450369" y="1667853847"/>
                  <a:ext cx="393335755" cy="392130144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33" tIns="45700" rIns="91433" bIns="45700" anchor="ctr" anchorCtr="0">
                  <a:noAutofit/>
                </a:bodyPr>
                <a:lstStyle/>
                <a:p>
                  <a:pPr>
                    <a:buSzPts val="1400"/>
                  </a:pPr>
                  <a:endParaRPr sz="1867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132" name="Google Shape;132;p17"/>
              <p:cNvSpPr txBox="1"/>
              <p:nvPr/>
            </p:nvSpPr>
            <p:spPr>
              <a:xfrm>
                <a:off x="3933825" y="1025128"/>
                <a:ext cx="521494" cy="831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lt1"/>
                  </a:buClr>
                  <a:buSzPts val="5000"/>
                </a:pPr>
                <a:r>
                  <a:rPr lang="en-US" altLang="zh-CN" sz="6667" b="1">
                    <a:solidFill>
                      <a:schemeClr val="lt1"/>
                    </a:solidFill>
                  </a:rPr>
                  <a:t>1</a:t>
                </a:r>
                <a:endParaRPr sz="1467"/>
              </a:p>
            </p:txBody>
          </p:sp>
          <p:sp>
            <p:nvSpPr>
              <p:cNvPr id="133" name="Google Shape;133;p17"/>
              <p:cNvSpPr txBox="1"/>
              <p:nvPr/>
            </p:nvSpPr>
            <p:spPr>
              <a:xfrm>
                <a:off x="3933822" y="2059159"/>
                <a:ext cx="697800" cy="69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lt1"/>
                  </a:buClr>
                  <a:buSzPts val="4100"/>
                </a:pPr>
                <a:r>
                  <a:rPr lang="en-US" altLang="zh-CN" sz="5467" b="1">
                    <a:solidFill>
                      <a:schemeClr val="lt1"/>
                    </a:solidFill>
                  </a:rPr>
                  <a:t>2</a:t>
                </a:r>
                <a:endParaRPr sz="1467"/>
              </a:p>
            </p:txBody>
          </p:sp>
          <p:sp>
            <p:nvSpPr>
              <p:cNvPr id="134" name="Google Shape;134;p17"/>
              <p:cNvSpPr txBox="1"/>
              <p:nvPr/>
            </p:nvSpPr>
            <p:spPr>
              <a:xfrm>
                <a:off x="3898106" y="2942034"/>
                <a:ext cx="611981" cy="760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lt1"/>
                  </a:buClr>
                  <a:buSzPts val="4500"/>
                </a:pPr>
                <a:r>
                  <a:rPr lang="en-US" altLang="zh-CN" sz="6000" b="1">
                    <a:solidFill>
                      <a:schemeClr val="lt1"/>
                    </a:solidFill>
                  </a:rPr>
                  <a:t>3</a:t>
                </a:r>
                <a:endParaRPr sz="1467"/>
              </a:p>
            </p:txBody>
          </p:sp>
          <p:sp>
            <p:nvSpPr>
              <p:cNvPr id="135" name="Google Shape;135;p17"/>
              <p:cNvSpPr txBox="1"/>
              <p:nvPr/>
            </p:nvSpPr>
            <p:spPr>
              <a:xfrm>
                <a:off x="3956447" y="3907631"/>
                <a:ext cx="498871" cy="7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lt1"/>
                  </a:buClr>
                  <a:buSzPts val="4500"/>
                </a:pPr>
                <a:r>
                  <a:rPr lang="en-US" altLang="zh-CN" sz="6000" b="1">
                    <a:solidFill>
                      <a:schemeClr val="lt1"/>
                    </a:solidFill>
                  </a:rPr>
                  <a:t>4</a:t>
                </a:r>
                <a:endParaRPr sz="1467"/>
              </a:p>
            </p:txBody>
          </p:sp>
        </p:grpSp>
      </p:grpSp>
      <p:sp>
        <p:nvSpPr>
          <p:cNvPr id="136" name="Google Shape;136;p17"/>
          <p:cNvSpPr txBox="1"/>
          <p:nvPr/>
        </p:nvSpPr>
        <p:spPr>
          <a:xfrm>
            <a:off x="3029633" y="5971000"/>
            <a:ext cx="5103200" cy="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4000">
                <a:solidFill>
                  <a:srgbClr val="F45665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And Make Money!</a:t>
            </a:r>
            <a:endParaRPr sz="4000">
              <a:solidFill>
                <a:srgbClr val="F45665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69416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2"/>
    </mc:Choice>
    <mc:Fallback>
      <p:transition spd="slow" advTm="95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"/>
          <p:cNvSpPr txBox="1"/>
          <p:nvPr/>
        </p:nvSpPr>
        <p:spPr>
          <a:xfrm>
            <a:off x="3621087" y="1876425"/>
            <a:ext cx="334962" cy="83185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1"/>
          <p:cNvSpPr/>
          <p:nvPr/>
        </p:nvSpPr>
        <p:spPr>
          <a:xfrm rot="-9720000">
            <a:off x="4081462" y="2838450"/>
            <a:ext cx="6084887" cy="628650"/>
          </a:xfrm>
          <a:custGeom>
            <a:avLst/>
            <a:gdLst/>
            <a:ahLst/>
            <a:cxnLst/>
            <a:rect l="l" t="t" r="r" b="b"/>
            <a:pathLst>
              <a:path w="6084724" h="627714" extrusionOk="0">
                <a:moveTo>
                  <a:pt x="6076952" y="627714"/>
                </a:moveTo>
                <a:lnTo>
                  <a:pt x="0" y="627714"/>
                </a:lnTo>
                <a:lnTo>
                  <a:pt x="4552423" y="0"/>
                </a:lnTo>
                <a:lnTo>
                  <a:pt x="6084724" y="611950"/>
                </a:lnTo>
                <a:lnTo>
                  <a:pt x="6076952" y="627714"/>
                </a:lnTo>
                <a:close/>
              </a:path>
            </a:pathLst>
          </a:cu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1"/>
          <p:cNvSpPr/>
          <p:nvPr/>
        </p:nvSpPr>
        <p:spPr>
          <a:xfrm rot="2640000">
            <a:off x="3578225" y="1730375"/>
            <a:ext cx="419100" cy="2019300"/>
          </a:xfrm>
          <a:custGeom>
            <a:avLst/>
            <a:gdLst/>
            <a:ahLst/>
            <a:cxnLst/>
            <a:rect l="l" t="t" r="r" b="b"/>
            <a:pathLst>
              <a:path w="419914" h="2019468" extrusionOk="0">
                <a:moveTo>
                  <a:pt x="0" y="41884"/>
                </a:moveTo>
                <a:lnTo>
                  <a:pt x="81131" y="0"/>
                </a:lnTo>
                <a:lnTo>
                  <a:pt x="419914" y="0"/>
                </a:lnTo>
                <a:lnTo>
                  <a:pt x="419914" y="1600789"/>
                </a:lnTo>
                <a:lnTo>
                  <a:pt x="0" y="2019468"/>
                </a:lnTo>
                <a:lnTo>
                  <a:pt x="0" y="41884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1"/>
          <p:cNvSpPr txBox="1"/>
          <p:nvPr/>
        </p:nvSpPr>
        <p:spPr>
          <a:xfrm flipH="1">
            <a:off x="4527550" y="2730500"/>
            <a:ext cx="100012" cy="65405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1"/>
          <p:cNvSpPr txBox="1"/>
          <p:nvPr/>
        </p:nvSpPr>
        <p:spPr>
          <a:xfrm>
            <a:off x="3135312" y="3940175"/>
            <a:ext cx="5980112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  YOU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"/>
    </mc:Choice>
    <mc:Fallback>
      <p:transition spd="slow" advTm="15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>
            <a:off x="5751512" y="3267075"/>
            <a:ext cx="5759400" cy="1666800"/>
          </a:xfrm>
          <a:prstGeom prst="homePlate">
            <a:avLst>
              <a:gd name="adj" fmla="val 50000"/>
            </a:avLst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4095750" y="3249612"/>
            <a:ext cx="638547" cy="1987661"/>
          </a:xfrm>
          <a:custGeom>
            <a:avLst/>
            <a:gdLst/>
            <a:ahLst/>
            <a:cxnLst/>
            <a:rect l="l" t="t" r="r" b="b"/>
            <a:pathLst>
              <a:path w="593997" h="1848987" extrusionOk="0">
                <a:moveTo>
                  <a:pt x="593997" y="0"/>
                </a:moveTo>
                <a:lnTo>
                  <a:pt x="593997" y="1542975"/>
                </a:lnTo>
                <a:lnTo>
                  <a:pt x="582533" y="1548906"/>
                </a:lnTo>
                <a:lnTo>
                  <a:pt x="582533" y="1547588"/>
                </a:lnTo>
                <a:lnTo>
                  <a:pt x="0" y="1848987"/>
                </a:lnTo>
                <a:lnTo>
                  <a:pt x="0" y="312613"/>
                </a:lnTo>
                <a:lnTo>
                  <a:pt x="582533" y="11214"/>
                </a:lnTo>
                <a:lnTo>
                  <a:pt x="582533" y="5932"/>
                </a:lnTo>
                <a:lnTo>
                  <a:pt x="593997" y="0"/>
                </a:lnTo>
                <a:close/>
              </a:path>
            </a:pathLst>
          </a:custGeom>
          <a:solidFill>
            <a:srgbClr val="4C40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 flipH="1">
            <a:off x="4738454" y="1625600"/>
            <a:ext cx="387583" cy="1162482"/>
          </a:xfrm>
          <a:custGeom>
            <a:avLst/>
            <a:gdLst/>
            <a:ahLst/>
            <a:cxnLst/>
            <a:rect l="l" t="t" r="r" b="b"/>
            <a:pathLst>
              <a:path w="593997" h="1073886" extrusionOk="0">
                <a:moveTo>
                  <a:pt x="593997" y="0"/>
                </a:moveTo>
                <a:lnTo>
                  <a:pt x="593997" y="766556"/>
                </a:lnTo>
                <a:lnTo>
                  <a:pt x="0" y="1073886"/>
                </a:lnTo>
                <a:lnTo>
                  <a:pt x="0" y="307330"/>
                </a:lnTo>
                <a:lnTo>
                  <a:pt x="593997" y="0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7313050" y="0"/>
            <a:ext cx="48789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962025" y="0"/>
            <a:ext cx="376237" cy="5842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530350" y="76200"/>
            <a:ext cx="5937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Can you make money by Airbnb?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4098925" y="1630362"/>
            <a:ext cx="640032" cy="1154427"/>
          </a:xfrm>
          <a:custGeom>
            <a:avLst/>
            <a:gdLst/>
            <a:ahLst/>
            <a:cxnLst/>
            <a:rect l="l" t="t" r="r" b="b"/>
            <a:pathLst>
              <a:path w="593997" h="1073886" extrusionOk="0">
                <a:moveTo>
                  <a:pt x="593997" y="0"/>
                </a:moveTo>
                <a:lnTo>
                  <a:pt x="593997" y="766556"/>
                </a:lnTo>
                <a:lnTo>
                  <a:pt x="0" y="1073886"/>
                </a:lnTo>
                <a:lnTo>
                  <a:pt x="0" y="307330"/>
                </a:lnTo>
                <a:lnTo>
                  <a:pt x="593997" y="0"/>
                </a:lnTo>
                <a:close/>
              </a:path>
            </a:pathLst>
          </a:custGeom>
          <a:solidFill>
            <a:srgbClr val="F343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4092575" y="2449512"/>
            <a:ext cx="640032" cy="1154427"/>
          </a:xfrm>
          <a:custGeom>
            <a:avLst/>
            <a:gdLst/>
            <a:ahLst/>
            <a:cxnLst/>
            <a:rect l="l" t="t" r="r" b="b"/>
            <a:pathLst>
              <a:path w="593997" h="1073886" extrusionOk="0">
                <a:moveTo>
                  <a:pt x="593997" y="0"/>
                </a:moveTo>
                <a:lnTo>
                  <a:pt x="593997" y="766556"/>
                </a:lnTo>
                <a:lnTo>
                  <a:pt x="0" y="1073886"/>
                </a:lnTo>
                <a:lnTo>
                  <a:pt x="0" y="307330"/>
                </a:lnTo>
                <a:lnTo>
                  <a:pt x="593997" y="0"/>
                </a:lnTo>
                <a:close/>
              </a:path>
            </a:pathLst>
          </a:custGeom>
          <a:solidFill>
            <a:srgbClr val="AC4A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708150" y="1165225"/>
            <a:ext cx="2514600" cy="4606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831975" y="1905000"/>
            <a:ext cx="2268600" cy="8286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831975" y="2733675"/>
            <a:ext cx="2268600" cy="8286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2670175" y="1863725"/>
            <a:ext cx="592137" cy="4127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311400" y="2025650"/>
            <a:ext cx="13350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</a:rPr>
              <a:t>28533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2155000" y="2806700"/>
            <a:ext cx="1719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3600" b="1">
                <a:solidFill>
                  <a:schemeClr val="lt1"/>
                </a:solidFill>
              </a:rPr>
              <a:t>840M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2835275" y="5338762"/>
            <a:ext cx="261900" cy="261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5126037" y="1628775"/>
            <a:ext cx="640032" cy="1154427"/>
          </a:xfrm>
          <a:custGeom>
            <a:avLst/>
            <a:gdLst/>
            <a:ahLst/>
            <a:cxnLst/>
            <a:rect l="l" t="t" r="r" b="b"/>
            <a:pathLst>
              <a:path w="593997" h="1073886" extrusionOk="0">
                <a:moveTo>
                  <a:pt x="593997" y="0"/>
                </a:moveTo>
                <a:lnTo>
                  <a:pt x="593997" y="766556"/>
                </a:lnTo>
                <a:lnTo>
                  <a:pt x="0" y="1073886"/>
                </a:lnTo>
                <a:lnTo>
                  <a:pt x="0" y="307330"/>
                </a:lnTo>
                <a:lnTo>
                  <a:pt x="593997" y="0"/>
                </a:lnTo>
                <a:close/>
              </a:path>
            </a:pathLst>
          </a:custGeom>
          <a:solidFill>
            <a:srgbClr val="F343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5105400" y="2430462"/>
            <a:ext cx="668247" cy="1283294"/>
          </a:xfrm>
          <a:custGeom>
            <a:avLst/>
            <a:gdLst/>
            <a:ahLst/>
            <a:cxnLst/>
            <a:rect l="l" t="t" r="r" b="b"/>
            <a:pathLst>
              <a:path w="593997" h="1073886" extrusionOk="0">
                <a:moveTo>
                  <a:pt x="593997" y="0"/>
                </a:moveTo>
                <a:lnTo>
                  <a:pt x="593997" y="766556"/>
                </a:lnTo>
                <a:lnTo>
                  <a:pt x="0" y="1073886"/>
                </a:lnTo>
                <a:lnTo>
                  <a:pt x="0" y="307330"/>
                </a:lnTo>
                <a:lnTo>
                  <a:pt x="593997" y="0"/>
                </a:lnTo>
                <a:close/>
              </a:path>
            </a:pathLst>
          </a:custGeom>
          <a:solidFill>
            <a:srgbClr val="AC4A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4730750" y="3248025"/>
            <a:ext cx="393952" cy="2004063"/>
          </a:xfrm>
          <a:custGeom>
            <a:avLst/>
            <a:gdLst/>
            <a:ahLst/>
            <a:cxnLst/>
            <a:rect l="l" t="t" r="r" b="b"/>
            <a:pathLst>
              <a:path w="366467" h="1859919" extrusionOk="0">
                <a:moveTo>
                  <a:pt x="0" y="0"/>
                </a:moveTo>
                <a:lnTo>
                  <a:pt x="6467" y="136"/>
                </a:lnTo>
                <a:lnTo>
                  <a:pt x="6467" y="3765"/>
                </a:lnTo>
                <a:lnTo>
                  <a:pt x="366467" y="312845"/>
                </a:lnTo>
                <a:lnTo>
                  <a:pt x="366467" y="1859919"/>
                </a:lnTo>
                <a:lnTo>
                  <a:pt x="363809" y="1859919"/>
                </a:lnTo>
                <a:lnTo>
                  <a:pt x="7933" y="1554380"/>
                </a:lnTo>
                <a:lnTo>
                  <a:pt x="7933" y="1559036"/>
                </a:lnTo>
                <a:lnTo>
                  <a:pt x="0" y="1552225"/>
                </a:lnTo>
                <a:lnTo>
                  <a:pt x="0" y="0"/>
                </a:lnTo>
                <a:close/>
              </a:path>
            </a:pathLst>
          </a:cu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5765800" y="1625600"/>
            <a:ext cx="4176600" cy="819300"/>
          </a:xfrm>
          <a:prstGeom prst="homePlate">
            <a:avLst>
              <a:gd name="adj" fmla="val 50000"/>
            </a:avLst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5759450" y="2430462"/>
            <a:ext cx="4821300" cy="836700"/>
          </a:xfrm>
          <a:prstGeom prst="homePlate">
            <a:avLst>
              <a:gd name="adj" fmla="val 50000"/>
            </a:avLst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831975" y="3562350"/>
            <a:ext cx="2268600" cy="16368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209800" y="3963987"/>
            <a:ext cx="151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lt1"/>
                </a:solidFill>
              </a:rPr>
              <a:t>3</a:t>
            </a:r>
            <a:r>
              <a:rPr lang="en-US" sz="4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0%</a:t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5126037" y="3252787"/>
            <a:ext cx="640032" cy="1987661"/>
          </a:xfrm>
          <a:custGeom>
            <a:avLst/>
            <a:gdLst/>
            <a:ahLst/>
            <a:cxnLst/>
            <a:rect l="l" t="t" r="r" b="b"/>
            <a:pathLst>
              <a:path w="593997" h="1848987" extrusionOk="0">
                <a:moveTo>
                  <a:pt x="593997" y="0"/>
                </a:moveTo>
                <a:lnTo>
                  <a:pt x="593997" y="1542975"/>
                </a:lnTo>
                <a:lnTo>
                  <a:pt x="582533" y="1548906"/>
                </a:lnTo>
                <a:lnTo>
                  <a:pt x="582533" y="1547588"/>
                </a:lnTo>
                <a:lnTo>
                  <a:pt x="0" y="1848987"/>
                </a:lnTo>
                <a:lnTo>
                  <a:pt x="0" y="312613"/>
                </a:lnTo>
                <a:lnTo>
                  <a:pt x="582533" y="11214"/>
                </a:lnTo>
                <a:lnTo>
                  <a:pt x="582533" y="5932"/>
                </a:lnTo>
                <a:lnTo>
                  <a:pt x="593997" y="0"/>
                </a:lnTo>
                <a:close/>
              </a:path>
            </a:pathLst>
          </a:custGeom>
          <a:solidFill>
            <a:srgbClr val="4C40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5983287" y="3468687"/>
            <a:ext cx="4998900" cy="14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profit you earn from renting house on Airbnb is </a:t>
            </a: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 higher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than the profit of original leasing.</a:t>
            </a:r>
            <a:r>
              <a:rPr lang="en-US" sz="2000">
                <a:solidFill>
                  <a:schemeClr val="lt1"/>
                </a:solidFill>
              </a:rPr>
              <a:t> </a:t>
            </a:r>
            <a:endParaRPr sz="20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5983275" y="1585900"/>
            <a:ext cx="3741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are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28533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hosts in the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York City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5991225" y="2486025"/>
            <a:ext cx="4176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are </a:t>
            </a: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3840 millions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people in USA using Airbnb when they travel.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 flipH="1">
            <a:off x="4732104" y="2428875"/>
            <a:ext cx="387583" cy="1162482"/>
          </a:xfrm>
          <a:custGeom>
            <a:avLst/>
            <a:gdLst/>
            <a:ahLst/>
            <a:cxnLst/>
            <a:rect l="l" t="t" r="r" b="b"/>
            <a:pathLst>
              <a:path w="593997" h="1073886" extrusionOk="0">
                <a:moveTo>
                  <a:pt x="593997" y="0"/>
                </a:moveTo>
                <a:lnTo>
                  <a:pt x="593997" y="766556"/>
                </a:lnTo>
                <a:lnTo>
                  <a:pt x="0" y="1073886"/>
                </a:lnTo>
                <a:lnTo>
                  <a:pt x="0" y="307330"/>
                </a:lnTo>
                <a:lnTo>
                  <a:pt x="593997" y="0"/>
                </a:lnTo>
                <a:close/>
              </a:path>
            </a:pathLst>
          </a:cu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 rot="-489251">
            <a:off x="6061788" y="5390800"/>
            <a:ext cx="4240774" cy="8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34B5B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Yes!</a:t>
            </a:r>
            <a:r>
              <a:rPr lang="en-US" sz="4800">
                <a:latin typeface="Permanent Marker"/>
                <a:ea typeface="Permanent Marker"/>
                <a:cs typeface="Permanent Marker"/>
                <a:sym typeface="Permanent Marker"/>
              </a:rPr>
              <a:t> You can!</a:t>
            </a:r>
            <a:endParaRPr sz="48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53"/>
    </mc:Choice>
    <mc:Fallback>
      <p:transition spd="slow" advTm="16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/>
        </p:nvSpPr>
        <p:spPr>
          <a:xfrm>
            <a:off x="6621462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962025" y="0"/>
            <a:ext cx="376237" cy="5842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479550" y="76200"/>
            <a:ext cx="5253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How to maximize your profit?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 flipH="1">
            <a:off x="3290887" y="2870200"/>
            <a:ext cx="4735512" cy="925512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 flipH="1">
            <a:off x="2757487" y="3783012"/>
            <a:ext cx="4737100" cy="925512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 flipH="1">
            <a:off x="2225675" y="4695825"/>
            <a:ext cx="4735512" cy="925512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 flipH="1">
            <a:off x="0" y="2860675"/>
            <a:ext cx="1638300" cy="925512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 flipH="1">
            <a:off x="0" y="3775075"/>
            <a:ext cx="1104900" cy="927100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 flipH="1">
            <a:off x="0" y="4702175"/>
            <a:ext cx="673100" cy="925512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/>
        </p:nvSpPr>
        <p:spPr>
          <a:xfrm flipH="1">
            <a:off x="3464000" y="3054350"/>
            <a:ext cx="456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the Best House-type</a:t>
            </a:r>
            <a:endParaRPr sz="2800" b="1"/>
          </a:p>
        </p:txBody>
      </p:sp>
      <p:sp>
        <p:nvSpPr>
          <p:cNvPr id="159" name="Google Shape;159;p5"/>
          <p:cNvSpPr txBox="1"/>
          <p:nvPr/>
        </p:nvSpPr>
        <p:spPr>
          <a:xfrm flipH="1">
            <a:off x="3082850" y="4027487"/>
            <a:ext cx="347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 Your House</a:t>
            </a:r>
            <a:endParaRPr sz="2800" b="1"/>
          </a:p>
        </p:txBody>
      </p:sp>
      <p:sp>
        <p:nvSpPr>
          <p:cNvPr id="160" name="Google Shape;160;p5"/>
          <p:cNvSpPr txBox="1"/>
          <p:nvPr/>
        </p:nvSpPr>
        <p:spPr>
          <a:xfrm flipH="1">
            <a:off x="2549537" y="4927600"/>
            <a:ext cx="34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Describe Your House</a:t>
            </a:r>
            <a:endParaRPr sz="2800" b="1"/>
          </a:p>
        </p:txBody>
      </p:sp>
      <p:sp>
        <p:nvSpPr>
          <p:cNvPr id="161" name="Google Shape;161;p5"/>
          <p:cNvSpPr txBox="1"/>
          <p:nvPr/>
        </p:nvSpPr>
        <p:spPr>
          <a:xfrm>
            <a:off x="2055812" y="3019425"/>
            <a:ext cx="8159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280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F6728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1524000" y="3875087"/>
            <a:ext cx="8159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6C84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C06C8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63" name="Google Shape;163;p5"/>
          <p:cNvSpPr txBox="1"/>
          <p:nvPr/>
        </p:nvSpPr>
        <p:spPr>
          <a:xfrm>
            <a:off x="1041400" y="4849812"/>
            <a:ext cx="8159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5B7B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6C5B7B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662" y="3038475"/>
            <a:ext cx="433387" cy="54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875" y="3968750"/>
            <a:ext cx="565150" cy="5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775" y="4937125"/>
            <a:ext cx="458787" cy="4587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5"/>
          <p:cNvGrpSpPr/>
          <p:nvPr/>
        </p:nvGrpSpPr>
        <p:grpSpPr>
          <a:xfrm>
            <a:off x="0" y="1944687"/>
            <a:ext cx="8559800" cy="925512"/>
            <a:chOff x="0" y="1944687"/>
            <a:chExt cx="8559800" cy="925512"/>
          </a:xfrm>
        </p:grpSpPr>
        <p:sp>
          <p:nvSpPr>
            <p:cNvPr id="168" name="Google Shape;168;p5"/>
            <p:cNvSpPr/>
            <p:nvPr/>
          </p:nvSpPr>
          <p:spPr>
            <a:xfrm flipH="1">
              <a:off x="3822700" y="1944687"/>
              <a:ext cx="4737100" cy="925512"/>
            </a:xfrm>
            <a:custGeom>
              <a:avLst/>
              <a:gdLst/>
              <a:ahLst/>
              <a:cxnLst/>
              <a:rect l="l" t="t" r="r" b="b"/>
              <a:pathLst>
                <a:path w="4736306" h="925514" extrusionOk="0">
                  <a:moveTo>
                    <a:pt x="462757" y="0"/>
                  </a:moveTo>
                  <a:lnTo>
                    <a:pt x="519906" y="5761"/>
                  </a:lnTo>
                  <a:lnTo>
                    <a:pt x="519906" y="0"/>
                  </a:lnTo>
                  <a:lnTo>
                    <a:pt x="4736306" y="0"/>
                  </a:lnTo>
                  <a:lnTo>
                    <a:pt x="4736306" y="925514"/>
                  </a:lnTo>
                  <a:lnTo>
                    <a:pt x="519906" y="925514"/>
                  </a:lnTo>
                  <a:lnTo>
                    <a:pt x="519906" y="919753"/>
                  </a:lnTo>
                  <a:lnTo>
                    <a:pt x="462757" y="925514"/>
                  </a:lnTo>
                  <a:cubicBezTo>
                    <a:pt x="207183" y="925514"/>
                    <a:pt x="0" y="718331"/>
                    <a:pt x="0" y="462757"/>
                  </a:cubicBezTo>
                  <a:cubicBezTo>
                    <a:pt x="0" y="207183"/>
                    <a:pt x="207183" y="0"/>
                    <a:pt x="462757" y="0"/>
                  </a:cubicBezTo>
                  <a:close/>
                </a:path>
              </a:pathLst>
            </a:custGeom>
            <a:solidFill>
              <a:srgbClr val="F8B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flipH="1">
              <a:off x="0" y="1944687"/>
              <a:ext cx="2135187" cy="925512"/>
            </a:xfrm>
            <a:custGeom>
              <a:avLst/>
              <a:gdLst/>
              <a:ahLst/>
              <a:cxnLst/>
              <a:rect l="l" t="t" r="r" b="b"/>
              <a:pathLst>
                <a:path w="3720214" h="925514" extrusionOk="0">
                  <a:moveTo>
                    <a:pt x="0" y="0"/>
                  </a:moveTo>
                  <a:lnTo>
                    <a:pt x="3720214" y="0"/>
                  </a:lnTo>
                  <a:lnTo>
                    <a:pt x="3720214" y="925514"/>
                  </a:lnTo>
                  <a:lnTo>
                    <a:pt x="0" y="925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 txBox="1"/>
            <p:nvPr/>
          </p:nvSpPr>
          <p:spPr>
            <a:xfrm flipH="1">
              <a:off x="3909275" y="2112950"/>
              <a:ext cx="4516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Find Worthy Neighbourhood</a:t>
              </a:r>
              <a:endParaRPr sz="28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2571750" y="2024062"/>
              <a:ext cx="815975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B193"/>
                </a:buClr>
                <a:buSzPts val="4000"/>
                <a:buFont typeface="Arial"/>
                <a:buNone/>
              </a:pPr>
              <a:r>
                <a:rPr lang="en-US" sz="4000" b="1" i="0" u="none">
                  <a:solidFill>
                    <a:srgbClr val="F8B19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pic>
          <p:nvPicPr>
            <p:cNvPr id="172" name="Google Shape;172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5975" y="2137563"/>
              <a:ext cx="568325" cy="539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" name="Google Shape;173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3875" y="2020875"/>
            <a:ext cx="5570550" cy="41765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4"/>
    </mc:Choice>
    <mc:Fallback>
      <p:transition spd="slow" advTm="5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/>
        </p:nvSpPr>
        <p:spPr>
          <a:xfrm>
            <a:off x="6329000" y="0"/>
            <a:ext cx="58629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962025" y="0"/>
            <a:ext cx="376237" cy="5842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1708150" y="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Worthy Neighborhood</a:t>
            </a:r>
            <a:r>
              <a:rPr lang="en-US" sz="2800" b="1"/>
              <a:t> </a:t>
            </a:r>
            <a:endParaRPr sz="28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neighborhood which you can get the </a:t>
            </a:r>
            <a:r>
              <a:rPr lang="en-US">
                <a:solidFill>
                  <a:srgbClr val="F34354"/>
                </a:solidFill>
              </a:rPr>
              <a:t>highest profits </a:t>
            </a:r>
            <a:r>
              <a:rPr lang="en-US"/>
              <a:t>through leasing in Airbnb</a:t>
            </a:r>
            <a:endParaRPr/>
          </a:p>
        </p:txBody>
      </p:sp>
      <p:sp>
        <p:nvSpPr>
          <p:cNvPr id="183" name="Google Shape;183;p6"/>
          <p:cNvSpPr/>
          <p:nvPr/>
        </p:nvSpPr>
        <p:spPr>
          <a:xfrm>
            <a:off x="2036325" y="1030100"/>
            <a:ext cx="588000" cy="36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"/>
          <p:cNvSpPr txBox="1"/>
          <p:nvPr/>
        </p:nvSpPr>
        <p:spPr>
          <a:xfrm>
            <a:off x="2699375" y="990550"/>
            <a:ext cx="72591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Josefin Sans"/>
                <a:ea typeface="Josefin Sans"/>
                <a:cs typeface="Josefin Sans"/>
                <a:sym typeface="Josefin Sans"/>
              </a:rPr>
              <a:t>Low House Price &amp; High Rent Price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85" name="Google Shape;18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250" y="1739675"/>
            <a:ext cx="4406799" cy="47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/>
          <p:nvPr/>
        </p:nvSpPr>
        <p:spPr>
          <a:xfrm>
            <a:off x="3758350" y="5440425"/>
            <a:ext cx="756300" cy="767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6"/>
          <p:cNvGrpSpPr/>
          <p:nvPr/>
        </p:nvGrpSpPr>
        <p:grpSpPr>
          <a:xfrm>
            <a:off x="6544022" y="1742532"/>
            <a:ext cx="5043780" cy="3182306"/>
            <a:chOff x="709075" y="2213875"/>
            <a:chExt cx="4735499" cy="3746975"/>
          </a:xfrm>
        </p:grpSpPr>
        <p:grpSp>
          <p:nvGrpSpPr>
            <p:cNvPr id="188" name="Google Shape;188;p6"/>
            <p:cNvGrpSpPr/>
            <p:nvPr/>
          </p:nvGrpSpPr>
          <p:grpSpPr>
            <a:xfrm>
              <a:off x="720275" y="5512153"/>
              <a:ext cx="4713100" cy="448697"/>
              <a:chOff x="0" y="0"/>
              <a:chExt cx="2147483647" cy="136296728"/>
            </a:xfrm>
          </p:grpSpPr>
          <p:sp>
            <p:nvSpPr>
              <p:cNvPr id="189" name="Google Shape;189;p6"/>
              <p:cNvSpPr txBox="1"/>
              <p:nvPr/>
            </p:nvSpPr>
            <p:spPr>
              <a:xfrm rot="-5400000">
                <a:off x="1033876984" y="-968698315"/>
                <a:ext cx="71118064" cy="2138872023"/>
              </a:xfrm>
              <a:prstGeom prst="rect">
                <a:avLst/>
              </a:prstGeom>
              <a:solidFill>
                <a:srgbClr val="F6728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 rot="-5400000">
                <a:off x="1059844759" y="-1022627902"/>
                <a:ext cx="19182513" cy="2138872023"/>
              </a:xfrm>
              <a:prstGeom prst="rect">
                <a:avLst/>
              </a:prstGeom>
              <a:solidFill>
                <a:srgbClr val="C06C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"/>
              <p:cNvSpPr txBox="1"/>
              <p:nvPr/>
            </p:nvSpPr>
            <p:spPr>
              <a:xfrm rot="-5400000">
                <a:off x="1059890314" y="-1059890314"/>
                <a:ext cx="27703017" cy="2147483647"/>
              </a:xfrm>
              <a:prstGeom prst="rect">
                <a:avLst/>
              </a:prstGeom>
              <a:solidFill>
                <a:srgbClr val="6C5B7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2" name="Google Shape;192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9075" y="2213875"/>
              <a:ext cx="4735499" cy="32133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6"/>
          <p:cNvSpPr txBox="1"/>
          <p:nvPr/>
        </p:nvSpPr>
        <p:spPr>
          <a:xfrm>
            <a:off x="7389845" y="1694674"/>
            <a:ext cx="523071" cy="30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6728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 b="1">
              <a:solidFill>
                <a:srgbClr val="F672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7471006" y="2859574"/>
            <a:ext cx="523071" cy="30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34B5B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 b="1">
              <a:solidFill>
                <a:srgbClr val="F34B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7227525" y="2924300"/>
            <a:ext cx="523071" cy="31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6728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 b="1">
              <a:solidFill>
                <a:srgbClr val="F672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7994075" y="2395725"/>
            <a:ext cx="1640147" cy="36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F01429"/>
                </a:solidFill>
              </a:rPr>
              <a:t>belle harbor</a:t>
            </a:r>
            <a:endParaRPr sz="1800" b="1" u="sng">
              <a:solidFill>
                <a:srgbClr val="F01429"/>
              </a:solidFill>
            </a:endParaRPr>
          </a:p>
        </p:txBody>
      </p:sp>
      <p:cxnSp>
        <p:nvCxnSpPr>
          <p:cNvPr id="197" name="Google Shape;197;p6"/>
          <p:cNvCxnSpPr>
            <a:stCxn id="196" idx="2"/>
            <a:endCxn id="195" idx="3"/>
          </p:cNvCxnSpPr>
          <p:nvPr/>
        </p:nvCxnSpPr>
        <p:spPr>
          <a:xfrm flipH="1">
            <a:off x="7750649" y="2760584"/>
            <a:ext cx="1063500" cy="32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6"/>
          <p:cNvSpPr txBox="1"/>
          <p:nvPr/>
        </p:nvSpPr>
        <p:spPr>
          <a:xfrm>
            <a:off x="6429625" y="4949400"/>
            <a:ext cx="53403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Find three </a:t>
            </a:r>
            <a:r>
              <a:rPr lang="en-US" sz="1800" b="1"/>
              <a:t>profitable </a:t>
            </a:r>
            <a:r>
              <a:rPr lang="en-US" sz="1800"/>
              <a:t>neighborhoods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by comparing house price and feasible rental</a:t>
            </a:r>
            <a:endParaRPr sz="1800"/>
          </a:p>
        </p:txBody>
      </p:sp>
      <p:sp>
        <p:nvSpPr>
          <p:cNvPr id="199" name="Google Shape;199;p6"/>
          <p:cNvSpPr txBox="1"/>
          <p:nvPr/>
        </p:nvSpPr>
        <p:spPr>
          <a:xfrm>
            <a:off x="6429625" y="5031525"/>
            <a:ext cx="55671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Find one of it with higher rate of </a:t>
            </a:r>
            <a:r>
              <a:rPr lang="en-US" sz="1800" b="1">
                <a:solidFill>
                  <a:schemeClr val="dk1"/>
                </a:solidFill>
              </a:rPr>
              <a:t>occupacity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according to the number of reviews per month</a:t>
            </a: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67"/>
    </mc:Choice>
    <mc:Fallback>
      <p:transition spd="slow" advTm="37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1479550" y="76200"/>
            <a:ext cx="5253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How to maximize your profit?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 flipH="1">
            <a:off x="3823494" y="1944687"/>
            <a:ext cx="4736306" cy="925514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 flipH="1">
            <a:off x="2758281" y="3783012"/>
            <a:ext cx="4736306" cy="925514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/>
          <p:nvPr/>
        </p:nvSpPr>
        <p:spPr>
          <a:xfrm flipH="1">
            <a:off x="2224881" y="4695825"/>
            <a:ext cx="4736306" cy="925514"/>
          </a:xfrm>
          <a:custGeom>
            <a:avLst/>
            <a:gdLst/>
            <a:ahLst/>
            <a:cxnLst/>
            <a:rect l="l" t="t" r="r" b="b"/>
            <a:pathLst>
              <a:path w="4736306" h="925514" extrusionOk="0">
                <a:moveTo>
                  <a:pt x="462757" y="0"/>
                </a:moveTo>
                <a:lnTo>
                  <a:pt x="519906" y="5761"/>
                </a:lnTo>
                <a:lnTo>
                  <a:pt x="519906" y="0"/>
                </a:lnTo>
                <a:lnTo>
                  <a:pt x="4736306" y="0"/>
                </a:lnTo>
                <a:lnTo>
                  <a:pt x="4736306" y="925514"/>
                </a:lnTo>
                <a:lnTo>
                  <a:pt x="519906" y="925514"/>
                </a:lnTo>
                <a:lnTo>
                  <a:pt x="519906" y="919753"/>
                </a:lnTo>
                <a:lnTo>
                  <a:pt x="462757" y="925514"/>
                </a:lnTo>
                <a:cubicBezTo>
                  <a:pt x="207183" y="925514"/>
                  <a:pt x="0" y="718331"/>
                  <a:pt x="0" y="462757"/>
                </a:cubicBezTo>
                <a:cubicBezTo>
                  <a:pt x="0" y="207183"/>
                  <a:pt x="207183" y="0"/>
                  <a:pt x="462757" y="0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/>
          <p:nvPr/>
        </p:nvSpPr>
        <p:spPr>
          <a:xfrm flipH="1">
            <a:off x="-3936" y="1944687"/>
            <a:ext cx="2139123" cy="925514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 flipH="1">
            <a:off x="-1864" y="3775075"/>
            <a:ext cx="1106764" cy="927828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/>
          <p:nvPr/>
        </p:nvSpPr>
        <p:spPr>
          <a:xfrm flipH="1">
            <a:off x="3461" y="4702175"/>
            <a:ext cx="669639" cy="925514"/>
          </a:xfrm>
          <a:custGeom>
            <a:avLst/>
            <a:gdLst/>
            <a:ahLst/>
            <a:cxnLst/>
            <a:rect l="l" t="t" r="r" b="b"/>
            <a:pathLst>
              <a:path w="3720214" h="925514" extrusionOk="0">
                <a:moveTo>
                  <a:pt x="0" y="0"/>
                </a:moveTo>
                <a:lnTo>
                  <a:pt x="3720214" y="0"/>
                </a:lnTo>
                <a:lnTo>
                  <a:pt x="3720214" y="925514"/>
                </a:lnTo>
                <a:lnTo>
                  <a:pt x="0" y="925514"/>
                </a:lnTo>
                <a:lnTo>
                  <a:pt x="0" y="0"/>
                </a:lnTo>
                <a:close/>
              </a:path>
            </a:pathLst>
          </a:cu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"/>
          <p:cNvSpPr txBox="1"/>
          <p:nvPr/>
        </p:nvSpPr>
        <p:spPr>
          <a:xfrm flipH="1">
            <a:off x="3909275" y="2112950"/>
            <a:ext cx="451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Worthy Neighbourhood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 txBox="1"/>
          <p:nvPr/>
        </p:nvSpPr>
        <p:spPr>
          <a:xfrm flipH="1">
            <a:off x="3082850" y="4027487"/>
            <a:ext cx="347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 Your House</a:t>
            </a:r>
            <a:endParaRPr sz="2800" b="1"/>
          </a:p>
        </p:txBody>
      </p:sp>
      <p:sp>
        <p:nvSpPr>
          <p:cNvPr id="218" name="Google Shape;218;p7"/>
          <p:cNvSpPr txBox="1"/>
          <p:nvPr/>
        </p:nvSpPr>
        <p:spPr>
          <a:xfrm flipH="1">
            <a:off x="2549537" y="4927600"/>
            <a:ext cx="34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Describe Your House</a:t>
            </a:r>
            <a:endParaRPr sz="2800" b="1"/>
          </a:p>
        </p:txBody>
      </p:sp>
      <p:sp>
        <p:nvSpPr>
          <p:cNvPr id="219" name="Google Shape;219;p7"/>
          <p:cNvSpPr txBox="1"/>
          <p:nvPr/>
        </p:nvSpPr>
        <p:spPr>
          <a:xfrm>
            <a:off x="2571750" y="2024062"/>
            <a:ext cx="81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B193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F8B193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20" name="Google Shape;220;p7"/>
          <p:cNvSpPr txBox="1"/>
          <p:nvPr/>
        </p:nvSpPr>
        <p:spPr>
          <a:xfrm>
            <a:off x="1524000" y="3875087"/>
            <a:ext cx="81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6C84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C06C8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221" name="Google Shape;221;p7"/>
          <p:cNvSpPr txBox="1"/>
          <p:nvPr/>
        </p:nvSpPr>
        <p:spPr>
          <a:xfrm>
            <a:off x="1041400" y="4849812"/>
            <a:ext cx="81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5B7B"/>
              </a:buClr>
              <a:buSzPts val="4000"/>
              <a:buFont typeface="Arial"/>
              <a:buNone/>
            </a:pPr>
            <a:r>
              <a:rPr lang="en-US" sz="4000" b="1" i="0" u="none">
                <a:solidFill>
                  <a:srgbClr val="6C5B7B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406" y="2860675"/>
            <a:ext cx="8315394" cy="935039"/>
            <a:chOff x="1406" y="2860675"/>
            <a:chExt cx="8315394" cy="935039"/>
          </a:xfrm>
        </p:grpSpPr>
        <p:sp>
          <p:nvSpPr>
            <p:cNvPr id="223" name="Google Shape;223;p7"/>
            <p:cNvSpPr/>
            <p:nvPr/>
          </p:nvSpPr>
          <p:spPr>
            <a:xfrm flipH="1">
              <a:off x="3290093" y="2870200"/>
              <a:ext cx="4736306" cy="925514"/>
            </a:xfrm>
            <a:custGeom>
              <a:avLst/>
              <a:gdLst/>
              <a:ahLst/>
              <a:cxnLst/>
              <a:rect l="l" t="t" r="r" b="b"/>
              <a:pathLst>
                <a:path w="4736306" h="925514" extrusionOk="0">
                  <a:moveTo>
                    <a:pt x="462757" y="0"/>
                  </a:moveTo>
                  <a:lnTo>
                    <a:pt x="519906" y="5761"/>
                  </a:lnTo>
                  <a:lnTo>
                    <a:pt x="519906" y="0"/>
                  </a:lnTo>
                  <a:lnTo>
                    <a:pt x="4736306" y="0"/>
                  </a:lnTo>
                  <a:lnTo>
                    <a:pt x="4736306" y="925514"/>
                  </a:lnTo>
                  <a:lnTo>
                    <a:pt x="519906" y="925514"/>
                  </a:lnTo>
                  <a:lnTo>
                    <a:pt x="519906" y="919753"/>
                  </a:lnTo>
                  <a:lnTo>
                    <a:pt x="462757" y="925514"/>
                  </a:lnTo>
                  <a:cubicBezTo>
                    <a:pt x="207183" y="925514"/>
                    <a:pt x="0" y="718331"/>
                    <a:pt x="0" y="462757"/>
                  </a:cubicBezTo>
                  <a:cubicBezTo>
                    <a:pt x="0" y="207183"/>
                    <a:pt x="207183" y="0"/>
                    <a:pt x="462757" y="0"/>
                  </a:cubicBez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 flipH="1">
              <a:off x="1406" y="2860675"/>
              <a:ext cx="1636894" cy="925514"/>
            </a:xfrm>
            <a:custGeom>
              <a:avLst/>
              <a:gdLst/>
              <a:ahLst/>
              <a:cxnLst/>
              <a:rect l="l" t="t" r="r" b="b"/>
              <a:pathLst>
                <a:path w="3720214" h="925514" extrusionOk="0">
                  <a:moveTo>
                    <a:pt x="0" y="0"/>
                  </a:moveTo>
                  <a:lnTo>
                    <a:pt x="3720214" y="0"/>
                  </a:lnTo>
                  <a:lnTo>
                    <a:pt x="3720214" y="925514"/>
                  </a:lnTo>
                  <a:lnTo>
                    <a:pt x="0" y="925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 txBox="1"/>
            <p:nvPr/>
          </p:nvSpPr>
          <p:spPr>
            <a:xfrm flipH="1">
              <a:off x="3464000" y="3054350"/>
              <a:ext cx="4852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Choose the Best House-type</a:t>
              </a:r>
              <a:endParaRPr sz="2800" b="1"/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2055812" y="3019425"/>
              <a:ext cx="816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7280"/>
                </a:buClr>
                <a:buSzPts val="4000"/>
                <a:buFont typeface="Arial"/>
                <a:buNone/>
              </a:pPr>
              <a:r>
                <a:rPr lang="en-US" sz="4000" b="1" i="0" u="none">
                  <a:solidFill>
                    <a:srgbClr val="F6728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pic>
          <p:nvPicPr>
            <p:cNvPr id="227" name="Google Shape;227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1662" y="3038475"/>
              <a:ext cx="433387" cy="5413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875" y="3968750"/>
            <a:ext cx="565150" cy="5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775" y="4937125"/>
            <a:ext cx="458787" cy="4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975" y="2137563"/>
            <a:ext cx="568325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3875" y="2020875"/>
            <a:ext cx="5570550" cy="41765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6"/>
    </mc:Choice>
    <mc:Fallback>
      <p:transition spd="slow" advTm="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2069965" y="2020375"/>
            <a:ext cx="9548960" cy="2047050"/>
            <a:chOff x="2069965" y="2020375"/>
            <a:chExt cx="9548960" cy="2047050"/>
          </a:xfrm>
        </p:grpSpPr>
        <p:sp>
          <p:nvSpPr>
            <p:cNvPr id="241" name="Google Shape;241;p8"/>
            <p:cNvSpPr/>
            <p:nvPr/>
          </p:nvSpPr>
          <p:spPr>
            <a:xfrm rot="5400000">
              <a:off x="1972442" y="2120202"/>
              <a:ext cx="579900" cy="384600"/>
            </a:xfrm>
            <a:prstGeom prst="triangle">
              <a:avLst>
                <a:gd name="adj" fmla="val 50000"/>
              </a:avLst>
            </a:prstGeom>
            <a:solidFill>
              <a:srgbClr val="6C5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8"/>
            <p:cNvGrpSpPr/>
            <p:nvPr/>
          </p:nvGrpSpPr>
          <p:grpSpPr>
            <a:xfrm>
              <a:off x="2069965" y="3164714"/>
              <a:ext cx="384900" cy="579900"/>
              <a:chOff x="3579140" y="2022552"/>
              <a:chExt cx="384900" cy="579900"/>
            </a:xfrm>
          </p:grpSpPr>
          <p:sp>
            <p:nvSpPr>
              <p:cNvPr id="243" name="Google Shape;243;p8"/>
              <p:cNvSpPr/>
              <p:nvPr/>
            </p:nvSpPr>
            <p:spPr>
              <a:xfrm rot="5400000">
                <a:off x="3481640" y="2120052"/>
                <a:ext cx="579900" cy="384900"/>
              </a:xfrm>
              <a:prstGeom prst="triangle">
                <a:avLst>
                  <a:gd name="adj" fmla="val 50000"/>
                </a:avLst>
              </a:prstGeom>
              <a:solidFill>
                <a:srgbClr val="F6728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44" name="Google Shape;244;p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651007" y="2225117"/>
                <a:ext cx="120707" cy="1488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5" name="Google Shape;245;p8"/>
            <p:cNvGrpSpPr/>
            <p:nvPr/>
          </p:nvGrpSpPr>
          <p:grpSpPr>
            <a:xfrm>
              <a:off x="2069973" y="2602302"/>
              <a:ext cx="384900" cy="579900"/>
              <a:chOff x="2824298" y="2022552"/>
              <a:chExt cx="384900" cy="579900"/>
            </a:xfrm>
          </p:grpSpPr>
          <p:sp>
            <p:nvSpPr>
              <p:cNvPr id="246" name="Google Shape;246;p8"/>
              <p:cNvSpPr/>
              <p:nvPr/>
            </p:nvSpPr>
            <p:spPr>
              <a:xfrm rot="5400000">
                <a:off x="2726798" y="2120052"/>
                <a:ext cx="579900" cy="384900"/>
              </a:xfrm>
              <a:prstGeom prst="triangle">
                <a:avLst>
                  <a:gd name="adj" fmla="val 50000"/>
                </a:avLst>
              </a:prstGeom>
              <a:solidFill>
                <a:srgbClr val="C06C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47" name="Google Shape;247;p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06589" y="2225117"/>
                <a:ext cx="127432" cy="1624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8" name="Google Shape;248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41334" y="2233408"/>
              <a:ext cx="121716" cy="15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8"/>
            <p:cNvSpPr txBox="1"/>
            <p:nvPr/>
          </p:nvSpPr>
          <p:spPr>
            <a:xfrm flipH="1">
              <a:off x="2454950" y="3182125"/>
              <a:ext cx="7333500" cy="8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7280"/>
                </a:buClr>
                <a:buSzPts val="2800"/>
                <a:buFont typeface="Calibri"/>
                <a:buNone/>
              </a:pPr>
              <a:r>
                <a:rPr lang="en-US" sz="2800">
                  <a:solidFill>
                    <a:srgbClr val="F6728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Find the </a:t>
              </a:r>
              <a:r>
                <a:rPr lang="en-US" sz="2800" b="1">
                  <a:solidFill>
                    <a:srgbClr val="F6728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answer</a:t>
              </a:r>
              <a:r>
                <a:rPr lang="en-US" sz="2800">
                  <a:solidFill>
                    <a:srgbClr val="F6728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in the regression model between price and possible factors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0" name="Google Shape;250;p8"/>
            <p:cNvSpPr txBox="1"/>
            <p:nvPr/>
          </p:nvSpPr>
          <p:spPr>
            <a:xfrm flipH="1">
              <a:off x="2454825" y="2602225"/>
              <a:ext cx="9164100" cy="5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6C84"/>
                </a:buClr>
                <a:buSzPts val="2800"/>
                <a:buFont typeface="Calibri"/>
                <a:buNone/>
              </a:pPr>
              <a:r>
                <a:rPr lang="en-US" sz="2800" b="1">
                  <a:solidFill>
                    <a:srgbClr val="C06C84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Question: </a:t>
              </a:r>
              <a:r>
                <a:rPr lang="en-US" sz="2800">
                  <a:solidFill>
                    <a:srgbClr val="C06C84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What factors affect the rental price?</a:t>
              </a:r>
              <a:endParaRPr sz="1600" i="0" u="none">
                <a:solidFill>
                  <a:srgbClr val="C06C84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i="0" u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 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1" name="Google Shape;251;p8"/>
            <p:cNvSpPr txBox="1"/>
            <p:nvPr/>
          </p:nvSpPr>
          <p:spPr>
            <a:xfrm flipH="1">
              <a:off x="2454725" y="2020375"/>
              <a:ext cx="62490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5B7B"/>
                </a:buClr>
                <a:buSzPts val="2800"/>
                <a:buFont typeface="Calibri"/>
                <a:buNone/>
              </a:pPr>
              <a:r>
                <a:rPr lang="en-US" sz="2800" b="1">
                  <a:solidFill>
                    <a:srgbClr val="6C5B7B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Goal: </a:t>
              </a:r>
              <a:r>
                <a:rPr lang="en-US" sz="2800">
                  <a:solidFill>
                    <a:srgbClr val="6C5B7B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Earn more money in Airbnb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52" name="Google Shape;252;p8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Best House-type</a:t>
            </a:r>
            <a:endParaRPr/>
          </a:p>
        </p:txBody>
      </p:sp>
      <p:graphicFrame>
        <p:nvGraphicFramePr>
          <p:cNvPr id="253" name="Google Shape;253;p8"/>
          <p:cNvGraphicFramePr/>
          <p:nvPr/>
        </p:nvGraphicFramePr>
        <p:xfrm>
          <a:off x="2033500" y="4593600"/>
          <a:ext cx="7362325" cy="1645830"/>
        </p:xfrm>
        <a:graphic>
          <a:graphicData uri="http://schemas.openxmlformats.org/drawingml/2006/table">
            <a:tbl>
              <a:tblPr>
                <a:noFill/>
                <a:tableStyleId>{43D246E3-0357-4F30-86AE-11B66FA1FFDB}</a:tableStyleId>
              </a:tblPr>
              <a:tblGrid>
                <a:gridCol w="441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House-A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BCDB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House-B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BC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Accommodates</a:t>
                      </a: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(the number of people living in the house)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BCDB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bedrooms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BCDB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7"/>
    </mc:Choice>
    <mc:Fallback>
      <p:transition spd="slow" advTm="478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/>
        </p:nvSpPr>
        <p:spPr>
          <a:xfrm>
            <a:off x="6621462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 txBox="1"/>
          <p:nvPr/>
        </p:nvSpPr>
        <p:spPr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962025" y="0"/>
            <a:ext cx="376237" cy="5842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0" y="27967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0" y="37873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0" y="47779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"/>
          <p:cNvSpPr/>
          <p:nvPr/>
        </p:nvSpPr>
        <p:spPr>
          <a:xfrm rot="-5400000">
            <a:off x="298675" y="1614875"/>
            <a:ext cx="923100" cy="1552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88C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9"/>
          <p:cNvSpPr txBox="1"/>
          <p:nvPr/>
        </p:nvSpPr>
        <p:spPr>
          <a:xfrm>
            <a:off x="-18325" y="2021100"/>
            <a:ext cx="1173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cleaning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-18325" y="2935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normalization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8" name="Google Shape;268;p9"/>
          <p:cNvSpPr txBox="1"/>
          <p:nvPr/>
        </p:nvSpPr>
        <p:spPr>
          <a:xfrm>
            <a:off x="-18325" y="39261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training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9" name="Google Shape;269;p9"/>
          <p:cNvSpPr txBox="1"/>
          <p:nvPr/>
        </p:nvSpPr>
        <p:spPr>
          <a:xfrm>
            <a:off x="-18325" y="4840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weights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0" name="Google Shape;270;p9"/>
          <p:cNvSpPr txBox="1"/>
          <p:nvPr/>
        </p:nvSpPr>
        <p:spPr>
          <a:xfrm>
            <a:off x="2148725" y="1153750"/>
            <a:ext cx="8057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We choose the following column from ‘listing_detailed.csv’: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1" name="Google Shape;271;p9"/>
          <p:cNvGraphicFramePr/>
          <p:nvPr/>
        </p:nvGraphicFramePr>
        <p:xfrm>
          <a:off x="1937838" y="1960763"/>
          <a:ext cx="9925175" cy="914340"/>
        </p:xfrm>
        <a:graphic>
          <a:graphicData uri="http://schemas.openxmlformats.org/drawingml/2006/table">
            <a:tbl>
              <a:tblPr>
                <a:noFill/>
                <a:tableStyleId>{43D246E3-0357-4F30-86AE-11B66FA1FFDB}</a:tableStyleId>
              </a:tblPr>
              <a:tblGrid>
                <a:gridCol w="106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091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Accommodates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Bedrooms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Bathrooms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Beds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Room type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98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2" name="Google Shape;272;p9"/>
          <p:cNvGraphicFramePr/>
          <p:nvPr/>
        </p:nvGraphicFramePr>
        <p:xfrm>
          <a:off x="1937838" y="3101850"/>
          <a:ext cx="9925175" cy="1188660"/>
        </p:xfrm>
        <a:graphic>
          <a:graphicData uri="http://schemas.openxmlformats.org/drawingml/2006/table">
            <a:tbl>
              <a:tblPr>
                <a:noFill/>
                <a:tableStyleId>{43D246E3-0357-4F30-86AE-11B66FA1FFDB}</a:tableStyleId>
              </a:tblPr>
              <a:tblGrid>
                <a:gridCol w="106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9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698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Cleaning fee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Review scores rating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reviews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 listings count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Security deposit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698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3" name="Google Shape;273;p9"/>
          <p:cNvSpPr txBox="1"/>
          <p:nvPr/>
        </p:nvSpPr>
        <p:spPr>
          <a:xfrm>
            <a:off x="1996325" y="4430350"/>
            <a:ext cx="10118100" cy="21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‘Neighbourhood’ is a categorical variable representing the location of the listing.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‘Room type’ is a binary variable with values ‘Private room’ and ‘Shared room’.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Remove the listing whose ‘number of reviews’ is 0.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Drop NA rows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Best House-type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44"/>
    </mc:Choice>
    <mc:Fallback>
      <p:transition spd="slow" advTm="1444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0" y="18823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/>
          <p:cNvSpPr/>
          <p:nvPr/>
        </p:nvSpPr>
        <p:spPr>
          <a:xfrm>
            <a:off x="0" y="37111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0" y="47017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0"/>
          <p:cNvSpPr/>
          <p:nvPr/>
        </p:nvSpPr>
        <p:spPr>
          <a:xfrm rot="-5400000">
            <a:off x="298675" y="2529275"/>
            <a:ext cx="923100" cy="1552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88C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-18325" y="2097300"/>
            <a:ext cx="1173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cleaning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-18325" y="2935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normalization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-18325" y="39261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training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-18325" y="4840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weights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" name="Google Shape;291;p10"/>
          <p:cNvSpPr txBox="1"/>
          <p:nvPr/>
        </p:nvSpPr>
        <p:spPr>
          <a:xfrm>
            <a:off x="1843925" y="1001350"/>
            <a:ext cx="8057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We draw the QQ plot of original dataset: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 txBox="1"/>
          <p:nvPr/>
        </p:nvSpPr>
        <p:spPr>
          <a:xfrm>
            <a:off x="1739975" y="5294625"/>
            <a:ext cx="10118100" cy="21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Price, accommodates, bedrooms, beds, bathrooms,  cleaning fee and numbers of reviews are skewed right.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scores rating is skewed left.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0"/>
          <p:cNvPicPr preferRelativeResize="0"/>
          <p:nvPr/>
        </p:nvPicPr>
        <p:blipFill rotWithShape="1">
          <a:blip r:embed="rId3">
            <a:alphaModFix/>
          </a:blip>
          <a:srcRect l="6716" t="9234" r="5939" b="7041"/>
          <a:stretch/>
        </p:blipFill>
        <p:spPr>
          <a:xfrm>
            <a:off x="3217025" y="1556600"/>
            <a:ext cx="6230851" cy="373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0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Best House-type</a:t>
            </a:r>
            <a:endParaRPr sz="28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6"/>
    </mc:Choice>
    <mc:Fallback>
      <p:transition spd="slow" advTm="885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 txBox="1"/>
          <p:nvPr/>
        </p:nvSpPr>
        <p:spPr>
          <a:xfrm>
            <a:off x="6621462" y="0"/>
            <a:ext cx="5570400" cy="584100"/>
          </a:xfrm>
          <a:prstGeom prst="rect">
            <a:avLst/>
          </a:prstGeom>
          <a:solidFill>
            <a:srgbClr val="F8B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0" y="0"/>
            <a:ext cx="914400" cy="584100"/>
          </a:xfrm>
          <a:prstGeom prst="rect">
            <a:avLst/>
          </a:prstGeom>
          <a:solidFill>
            <a:srgbClr val="6C5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62025" y="0"/>
            <a:ext cx="376200" cy="5841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1384300" y="0"/>
            <a:ext cx="146100" cy="584100"/>
          </a:xfrm>
          <a:prstGeom prst="rect">
            <a:avLst/>
          </a:prstGeom>
          <a:solidFill>
            <a:srgbClr val="F672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1"/>
          <p:cNvSpPr/>
          <p:nvPr/>
        </p:nvSpPr>
        <p:spPr>
          <a:xfrm>
            <a:off x="0" y="18823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0" y="37111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0" y="4701750"/>
            <a:ext cx="1530300" cy="1035300"/>
          </a:xfrm>
          <a:prstGeom prst="rect">
            <a:avLst/>
          </a:prstGeom>
          <a:solidFill>
            <a:srgbClr val="FBD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1"/>
          <p:cNvSpPr/>
          <p:nvPr/>
        </p:nvSpPr>
        <p:spPr>
          <a:xfrm rot="-5400000">
            <a:off x="298675" y="2529275"/>
            <a:ext cx="923100" cy="1552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88C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"/>
          <p:cNvSpPr txBox="1"/>
          <p:nvPr/>
        </p:nvSpPr>
        <p:spPr>
          <a:xfrm>
            <a:off x="-18325" y="2097300"/>
            <a:ext cx="1173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cleaning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8" name="Google Shape;308;p11"/>
          <p:cNvSpPr txBox="1"/>
          <p:nvPr/>
        </p:nvSpPr>
        <p:spPr>
          <a:xfrm>
            <a:off x="-18325" y="2935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normalization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-18325" y="39261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training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p11"/>
          <p:cNvSpPr txBox="1"/>
          <p:nvPr/>
        </p:nvSpPr>
        <p:spPr>
          <a:xfrm>
            <a:off x="-18325" y="4840500"/>
            <a:ext cx="18345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ic Sans MS"/>
                <a:ea typeface="Comic Sans MS"/>
                <a:cs typeface="Comic Sans MS"/>
                <a:sym typeface="Comic Sans MS"/>
              </a:rPr>
              <a:t>weights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1" name="Google Shape;311;p11"/>
          <p:cNvSpPr txBox="1"/>
          <p:nvPr/>
        </p:nvSpPr>
        <p:spPr>
          <a:xfrm>
            <a:off x="1843925" y="1001350"/>
            <a:ext cx="8057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Step 1: Transfrom dataset o remove skewness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1739975" y="5599425"/>
            <a:ext cx="10118100" cy="21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Standardize data set to make all variables between 0 and 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11"/>
          <p:cNvPicPr preferRelativeResize="0"/>
          <p:nvPr/>
        </p:nvPicPr>
        <p:blipFill rotWithShape="1">
          <a:blip r:embed="rId3">
            <a:alphaModFix/>
          </a:blip>
          <a:srcRect l="8636" t="8644" r="7017" b="8070"/>
          <a:stretch/>
        </p:blipFill>
        <p:spPr>
          <a:xfrm>
            <a:off x="3082675" y="1605375"/>
            <a:ext cx="6435648" cy="3971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1"/>
          <p:cNvSpPr txBox="1"/>
          <p:nvPr/>
        </p:nvSpPr>
        <p:spPr>
          <a:xfrm>
            <a:off x="1708150" y="76200"/>
            <a:ext cx="473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Josefin Sans"/>
                <a:ea typeface="Josefin Sans"/>
                <a:cs typeface="Josefin Sans"/>
                <a:sym typeface="Josefin Sans"/>
              </a:rPr>
              <a:t>Best House-type</a:t>
            </a:r>
            <a:endParaRPr sz="28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"/>
    </mc:Choice>
    <mc:Fallback>
      <p:transition spd="slow" advTm="88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3|8.3"/>
</p:tagLst>
</file>

<file path=ppt/theme/theme1.xml><?xml version="1.0" encoding="utf-8"?>
<a:theme xmlns:a="http://schemas.openxmlformats.org/drawingml/2006/main" name="128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FFFFFF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997</Words>
  <Application>Microsoft Macintosh PowerPoint</Application>
  <PresentationFormat>宽屏</PresentationFormat>
  <Paragraphs>242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Dancing Script</vt:lpstr>
      <vt:lpstr>Impact</vt:lpstr>
      <vt:lpstr>Permanent Marker</vt:lpstr>
      <vt:lpstr>Trebuchet MS</vt:lpstr>
      <vt:lpstr>Comic Sans MS</vt:lpstr>
      <vt:lpstr>Josefin Sans</vt:lpstr>
      <vt:lpstr>Calibri</vt:lpstr>
      <vt:lpstr>Arial</vt:lpstr>
      <vt:lpstr>128_Office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YahanHu</cp:lastModifiedBy>
  <cp:revision>3</cp:revision>
  <dcterms:modified xsi:type="dcterms:W3CDTF">2018-11-29T05:37:13Z</dcterms:modified>
</cp:coreProperties>
</file>